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10B981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10B981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[A1] Diaporama A1.3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🎯 Objectif Communicatif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Être &amp; Avoir au Présent : Identité, État et Sensations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Pourquoi dit-on « J'ai 20 ans » et « J'ai froid » avec AVOIR en français ?</a:t>
            </a:r>
          </a:p>
        </p:txBody>
      </p:sp>
      <p:sp>
        <p:nvSpPr>
          <p:cNvPr id="9" name="BulletCard1"/>
          <p:cNvSpPr/>
          <p:nvPr/>
        </p:nvSpPr>
        <p:spPr>
          <a:xfrm>
            <a:off x="550000" y="162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Maîtriser la conjugaison complète des deux piliers du français : </a:t>
            </a:r>
            <a:r>
              <a:rPr lang="fr-FR" sz="1600" b="1" dirty="0">
                <a:solidFill>
                  <a:srgbClr val="38BDF8"/>
                </a:solidFill>
              </a:rPr>
              <a:t>être</a:t>
            </a:r>
            <a:r>
              <a:rPr lang="fr-FR" sz="1600" dirty="0">
                <a:solidFill>
                  <a:srgbClr val="F8FAFC"/>
                </a:solidFill>
              </a:rPr>
              <a:t> et </a:t>
            </a:r>
            <a:r>
              <a:rPr lang="fr-FR" sz="1600" b="1" dirty="0">
                <a:solidFill>
                  <a:srgbClr val="38BDF8"/>
                </a:solidFill>
              </a:rPr>
              <a:t>avoir</a:t>
            </a:r>
          </a:p>
        </p:txBody>
      </p:sp>
      <p:sp>
        <p:nvSpPr>
          <p:cNvPr id="10" name="BulletCard2"/>
          <p:cNvSpPr/>
          <p:nvPr/>
        </p:nvSpPr>
        <p:spPr>
          <a:xfrm>
            <a:off x="550000" y="266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Distinguer l'identité/état (</a:t>
            </a:r>
            <a:r>
              <a:rPr lang="fr-FR" sz="1600" b="1" dirty="0">
                <a:solidFill>
                  <a:srgbClr val="38BDF8"/>
                </a:solidFill>
              </a:rPr>
              <a:t>être</a:t>
            </a:r>
            <a:r>
              <a:rPr lang="fr-FR" sz="1600" dirty="0">
                <a:solidFill>
                  <a:srgbClr val="F8FAFC"/>
                </a:solidFill>
              </a:rPr>
              <a:t>) de la possession et de l'âge (</a:t>
            </a:r>
            <a:r>
              <a:rPr lang="fr-FR" sz="1600" b="1" dirty="0">
                <a:solidFill>
                  <a:srgbClr val="38BDF8"/>
                </a:solidFill>
              </a:rPr>
              <a:t>avoir</a:t>
            </a:r>
            <a:r>
              <a:rPr lang="fr-FR" sz="1600" dirty="0">
                <a:solidFill>
                  <a:srgbClr val="F8FAFC"/>
                </a:solidFill>
              </a:rPr>
              <a:t>)</a:t>
            </a:r>
          </a:p>
        </p:txBody>
      </p:sp>
      <p:sp>
        <p:nvSpPr>
          <p:cNvPr id="11" name="BulletCard3"/>
          <p:cNvSpPr/>
          <p:nvPr/>
        </p:nvSpPr>
        <p:spPr>
          <a:xfrm>
            <a:off x="550000" y="370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Utiliser les expressions de sensation avec </a:t>
            </a:r>
            <a:r>
              <a:rPr lang="fr-FR" sz="1600" b="1" dirty="0">
                <a:solidFill>
                  <a:srgbClr val="38BDF8"/>
                </a:solidFill>
              </a:rPr>
              <a:t>avoir</a:t>
            </a:r>
            <a:r>
              <a:rPr lang="fr-FR" sz="1600" dirty="0">
                <a:solidFill>
                  <a:srgbClr val="F8FAFC"/>
                </a:solidFill>
              </a:rPr>
              <a:t> (avoir faim, soif, froid, chaud, peur)</a:t>
            </a:r>
          </a:p>
        </p:txBody>
      </p:sp>
      <p:sp>
        <p:nvSpPr>
          <p:cNvPr id="12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Être et Avoir sont les deux verbes les plus fréquents de la langue française : ils servent aussi à former le passé ! »</a:t>
            </a:r>
          </a:p>
        </p:txBody>
      </p:sp>
      <p:pic>
        <p:nvPicPr>
          <p:cNvPr id="13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4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(A1)  |  Diapositive 1 / 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10B981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10B981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[A1] Diaporama A1.3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1. Observation &amp; Découverte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Arrivée au Refuge d'Hiver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Lis ce dialogue authentique et observe les formes en gras :</a:t>
            </a:r>
          </a:p>
        </p:txBody>
      </p:sp>
      <p:sp>
        <p:nvSpPr>
          <p:cNvPr id="9" name="DialogueTurn1"/>
          <p:cNvSpPr/>
          <p:nvPr/>
        </p:nvSpPr>
        <p:spPr>
          <a:xfrm>
            <a:off x="550000" y="162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881337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7185"/>
                </a:solidFill>
              </a:rPr>
              <a:t>Hermeline :  </a:t>
            </a:r>
            <a:r>
              <a:rPr lang="fr-FR" sz="1500" dirty="0">
                <a:solidFill>
                  <a:srgbClr val="F8FAFC"/>
                </a:solidFill>
              </a:rPr>
              <a:t>Bonjour ! Je </a:t>
            </a:r>
            <a:r>
              <a:rPr lang="fr-FR" sz="1500" b="1" dirty="0">
                <a:solidFill>
                  <a:srgbClr val="38BDF8"/>
                </a:solidFill>
              </a:rPr>
              <a:t>suis</a:t>
            </a:r>
            <a:r>
              <a:rPr lang="fr-FR" sz="1500" dirty="0">
                <a:solidFill>
                  <a:srgbClr val="F8FAFC"/>
                </a:solidFill>
              </a:rPr>
              <a:t> Hermeline et j'</a:t>
            </a:r>
            <a:r>
              <a:rPr lang="fr-FR" sz="1500" b="1" dirty="0">
                <a:solidFill>
                  <a:srgbClr val="38BDF8"/>
                </a:solidFill>
              </a:rPr>
              <a:t>ai</a:t>
            </a:r>
            <a:r>
              <a:rPr lang="fr-FR" sz="1500" dirty="0">
                <a:solidFill>
                  <a:srgbClr val="F8FAFC"/>
                </a:solidFill>
              </a:rPr>
              <a:t> vingt-deux ans.</a:t>
            </a:r>
          </a:p>
        </p:txBody>
      </p:sp>
      <p:sp>
        <p:nvSpPr>
          <p:cNvPr id="10" name="DialogueTurn2"/>
          <p:cNvSpPr/>
          <p:nvPr/>
        </p:nvSpPr>
        <p:spPr>
          <a:xfrm>
            <a:off x="550000" y="249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Renard :  </a:t>
            </a:r>
            <a:r>
              <a:rPr lang="fr-FR" sz="1500" dirty="0">
                <a:solidFill>
                  <a:srgbClr val="F8FAFC"/>
                </a:solidFill>
              </a:rPr>
              <a:t>Enchanté ! Moi, je </a:t>
            </a:r>
            <a:r>
              <a:rPr lang="fr-FR" sz="1500" b="1" dirty="0">
                <a:solidFill>
                  <a:srgbClr val="38BDF8"/>
                </a:solidFill>
              </a:rPr>
              <a:t>suis</a:t>
            </a:r>
            <a:r>
              <a:rPr lang="fr-FR" sz="1500" dirty="0">
                <a:solidFill>
                  <a:srgbClr val="F8FAFC"/>
                </a:solidFill>
              </a:rPr>
              <a:t> guide en montagne, mais aujourd'hui j'</a:t>
            </a:r>
            <a:r>
              <a:rPr lang="fr-FR" sz="1500" b="1" dirty="0">
                <a:solidFill>
                  <a:srgbClr val="38BDF8"/>
                </a:solidFill>
              </a:rPr>
              <a:t>ai</a:t>
            </a:r>
            <a:r>
              <a:rPr lang="fr-FR" sz="1500" dirty="0">
                <a:solidFill>
                  <a:srgbClr val="F8FAFC"/>
                </a:solidFill>
              </a:rPr>
              <a:t> très froid et j'</a:t>
            </a:r>
            <a:r>
              <a:rPr lang="fr-FR" sz="1500" b="1" dirty="0">
                <a:solidFill>
                  <a:srgbClr val="38BDF8"/>
                </a:solidFill>
              </a:rPr>
              <a:t>ai</a:t>
            </a:r>
            <a:r>
              <a:rPr lang="fr-FR" sz="1500" dirty="0">
                <a:solidFill>
                  <a:srgbClr val="F8FAFC"/>
                </a:solidFill>
              </a:rPr>
              <a:t> faim !</a:t>
            </a:r>
          </a:p>
        </p:txBody>
      </p:sp>
      <p:sp>
        <p:nvSpPr>
          <p:cNvPr id="11" name="DialogueTurn3"/>
          <p:cNvSpPr/>
          <p:nvPr/>
        </p:nvSpPr>
        <p:spPr>
          <a:xfrm>
            <a:off x="550000" y="336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881337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7185"/>
                </a:solidFill>
              </a:rPr>
              <a:t>Hermeline :  </a:t>
            </a:r>
            <a:r>
              <a:rPr lang="fr-FR" sz="1500" dirty="0">
                <a:solidFill>
                  <a:srgbClr val="F8FAFC"/>
                </a:solidFill>
              </a:rPr>
              <a:t>Nous </a:t>
            </a:r>
            <a:r>
              <a:rPr lang="fr-FR" sz="1500" b="1" dirty="0">
                <a:solidFill>
                  <a:srgbClr val="38BDF8"/>
                </a:solidFill>
              </a:rPr>
              <a:t>sommes</a:t>
            </a:r>
            <a:r>
              <a:rPr lang="fr-FR" sz="1500" dirty="0">
                <a:solidFill>
                  <a:srgbClr val="F8FAFC"/>
                </a:solidFill>
              </a:rPr>
              <a:t> au chaud ici et nous </a:t>
            </a:r>
            <a:r>
              <a:rPr lang="fr-FR" sz="1500" b="1" dirty="0">
                <a:solidFill>
                  <a:srgbClr val="38BDF8"/>
                </a:solidFill>
              </a:rPr>
              <a:t>avons</a:t>
            </a:r>
            <a:r>
              <a:rPr lang="fr-FR" sz="1500" dirty="0">
                <a:solidFill>
                  <a:srgbClr val="F8FAFC"/>
                </a:solidFill>
              </a:rPr>
              <a:t> une bonne soupe à l'oignon.</a:t>
            </a:r>
          </a:p>
        </p:txBody>
      </p:sp>
      <p:sp>
        <p:nvSpPr>
          <p:cNvPr id="12" name="QuestionBox"/>
          <p:cNvSpPr/>
          <p:nvPr/>
        </p:nvSpPr>
        <p:spPr>
          <a:xfrm>
            <a:off x="550000" y="4260000"/>
            <a:ext cx="11090000" cy="540000"/>
          </a:xfrm>
          <a:prstGeom prst="roundRect">
            <a:avLst>
              <a:gd name="adj" fmla="val 10000"/>
            </a:avLst>
          </a:prstGeom>
          <a:solidFill>
            <a:srgbClr val="422006"/>
          </a:solidFill>
          <a:ln w="12700">
            <a:solidFill>
              <a:srgbClr val="F59E0B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350" b="1" dirty="0">
                <a:solidFill>
                  <a:srgbClr val="FEF08A"/>
                </a:solidFill>
              </a:rPr>
              <a:t>💡 Question : Quel verbe utilise-t-on pour l'âge (« 22 ans ») et pour les sensations (« froid », « faim ») ?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En français, on 'possède' son âge et ses sensations physiques : on utilise donc AVOIR + nom sans article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(A1)  |  Diapositive 2 / 6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10B981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10B981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[A1] Diaporama A1.3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2. La Règle d'Or (Architecture)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Conjugaison Comparée : ÊTRE vs AVOIR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Deux verbes irréguliers indispensables à connaître par cœur :</a:t>
            </a:r>
          </a:p>
        </p:txBody>
      </p:sp>
      <p:graphicFrame>
        <p:nvGraphicFramePr>
          <p:cNvPr id="9" name="GrammarTable"/>
          <p:cNvGraphicFramePr>
            <a:graphicFrameLocks noGrp="1"/>
          </p:cNvGraphicFramePr>
          <p:nvPr/>
        </p:nvGraphicFramePr>
        <p:xfrm>
          <a:off x="550000" y="1620000"/>
          <a:ext cx="11090000" cy="3580000"/>
        </p:xfrm>
        <a:graphic>
          <a:graphicData uri="http://schemas.openxmlformats.org/drawingml/2006/table">
            <a:tbl>
              <a:tblPr firstRow="1" bandRow="1"/>
              <a:tblGrid>
                <a:gridCol w="2772500"/>
                <a:gridCol w="2772500"/>
                <a:gridCol w="2772500"/>
                <a:gridCol w="2772500"/>
              </a:tblGrid>
              <a:tr h="430000"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PRONOM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VERBE_ETRE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VERBE_AVOIR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LIAISON_CLE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Je / J'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je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suis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[sɥi]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j'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ai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[ʒe]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J'ai (élision obligatoire)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Tu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tu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es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[ɛ]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tu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as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[a]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Le -s final est 100% muet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Il / Elle / On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est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[ɛ]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a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[a]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On_est [ɔ̃.nɛ] / On_a [ɔ̃.na]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Nous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nous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sommes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[sɔm]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nous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avons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[nu.za.vɔ̃]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Liaison sonore en [z]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Vous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vous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êtes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[vu.zɛt]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vous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avez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[vu.za.ve]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Liaison sonore en [z]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Ils / Elles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ils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sont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[sɔ̃]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ils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ont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[il.zɔ̃]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Attention : [sɔ̃] vs [zɔ̃] !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</a:tbl>
          </a:graphicData>
        </a:graphic>
      </p:graphicFrame>
      <p:sp>
        <p:nvSpPr>
          <p:cNvPr id="10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Écoute bien la différence entre « ils sont » [sɔ̃] (être) et « ils ont » [zɔ̃] (avoir avec liaison en Z) ! »</a:t>
            </a:r>
          </a:p>
        </p:txBody>
      </p:sp>
      <p:pic>
        <p:nvPicPr>
          <p:cNvPr id="11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2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(A1)  |  Diapositive 3 / 6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10B981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10B981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[A1] Diaporama A1.3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3. Expressions Idiomatiques avec AVOIR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La Règle des Sensations &amp; de l'Âge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Là où d'autres langues utilisent « être », le français utilise AVOIR + NOM sans article :</a:t>
            </a:r>
          </a:p>
        </p:txBody>
      </p:sp>
      <p:sp>
        <p:nvSpPr>
          <p:cNvPr id="9" name="FormulaBanner"/>
          <p:cNvSpPr/>
          <p:nvPr/>
        </p:nvSpPr>
        <p:spPr>
          <a:xfrm>
            <a:off x="550000" y="1620000"/>
            <a:ext cx="11090000" cy="560000"/>
          </a:xfrm>
          <a:prstGeom prst="roundRect">
            <a:avLst>
              <a:gd name="adj" fmla="val 12000"/>
            </a:avLst>
          </a:prstGeom>
          <a:solidFill>
            <a:srgbClr val="172554"/>
          </a:solidFill>
          <a:ln w="19050">
            <a:solidFill>
              <a:srgbClr val="3B82F6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550" b="1" dirty="0">
                <a:solidFill>
                  <a:srgbClr val="93C5FD"/>
                </a:solidFill>
              </a:rPr>
              <a:t>⚡ FORMULE : SUJET + AVOIR (conjugué) + FAIM / SOIF / FROID / CHAUD / PEUR / RAISON / __ ANS</a:t>
            </a:r>
          </a:p>
        </p:txBody>
      </p:sp>
      <p:sp>
        <p:nvSpPr>
          <p:cNvPr id="10" name="ExLeft1"/>
          <p:cNvSpPr/>
          <p:nvPr/>
        </p:nvSpPr>
        <p:spPr>
          <a:xfrm>
            <a:off x="550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ÉTAT AVEC ÊTRE (+ ADJECTIF)</a:t>
            </a:r>
          </a:p>
          <a:p>
            <a:r>
              <a:rPr lang="fr-FR" sz="1400" dirty="0">
                <a:solidFill>
                  <a:srgbClr val="E2E8F0"/>
                </a:solidFill>
              </a:rPr>
              <a:t>Je </a:t>
            </a:r>
            <a:r>
              <a:rPr lang="fr-FR" sz="1400" b="1" dirty="0">
                <a:solidFill>
                  <a:srgbClr val="38BDF8"/>
                </a:solidFill>
              </a:rPr>
              <a:t>suis</a:t>
            </a:r>
            <a:r>
              <a:rPr lang="fr-FR" sz="1400" dirty="0">
                <a:solidFill>
                  <a:srgbClr val="E2E8F0"/>
                </a:solidFill>
              </a:rPr>
              <a:t> fatigué(e) / content(e).</a:t>
            </a:r>
          </a:p>
        </p:txBody>
      </p:sp>
      <p:sp>
        <p:nvSpPr>
          <p:cNvPr id="11" name="ExRight1"/>
          <p:cNvSpPr/>
          <p:nvPr/>
        </p:nvSpPr>
        <p:spPr>
          <a:xfrm>
            <a:off x="6185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SENSATION / ÂGE AVEC AVOIR (+ NOM)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J'</a:t>
            </a:r>
            <a:r>
              <a:rPr lang="fr-FR" sz="1400" b="1" dirty="0">
                <a:solidFill>
                  <a:srgbClr val="4ADE80"/>
                </a:solidFill>
              </a:rPr>
              <a:t>ai</a:t>
            </a:r>
            <a:r>
              <a:rPr lang="fr-FR" sz="1400" dirty="0">
                <a:solidFill>
                  <a:srgbClr val="FFFFFF"/>
                </a:solidFill>
              </a:rPr>
              <a:t> faim / J'</a:t>
            </a:r>
            <a:r>
              <a:rPr lang="fr-FR" sz="1400" b="1" dirty="0">
                <a:solidFill>
                  <a:srgbClr val="4ADE80"/>
                </a:solidFill>
              </a:rPr>
              <a:t>ai</a:t>
            </a:r>
            <a:r>
              <a:rPr lang="fr-FR" sz="1400" dirty="0">
                <a:solidFill>
                  <a:srgbClr val="FFFFFF"/>
                </a:solidFill>
              </a:rPr>
              <a:t> soif / J'</a:t>
            </a:r>
            <a:r>
              <a:rPr lang="fr-FR" sz="1400" b="1" dirty="0">
                <a:solidFill>
                  <a:srgbClr val="4ADE80"/>
                </a:solidFill>
              </a:rPr>
              <a:t>ai</a:t>
            </a:r>
            <a:r>
              <a:rPr lang="fr-FR" sz="1400" dirty="0">
                <a:solidFill>
                  <a:srgbClr val="FFFFFF"/>
                </a:solidFill>
              </a:rPr>
              <a:t> sommeil.</a:t>
            </a:r>
          </a:p>
        </p:txBody>
      </p:sp>
      <p:sp>
        <p:nvSpPr>
          <p:cNvPr id="12" name="ExLeft2"/>
          <p:cNvSpPr/>
          <p:nvPr/>
        </p:nvSpPr>
        <p:spPr>
          <a:xfrm>
            <a:off x="550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ÉTAT AVEC ÊTRE (+ ADJECTIF)</a:t>
            </a:r>
          </a:p>
          <a:p>
            <a:r>
              <a:rPr lang="fr-FR" sz="1400" dirty="0">
                <a:solidFill>
                  <a:srgbClr val="E2E8F0"/>
                </a:solidFill>
              </a:rPr>
              <a:t>Elle </a:t>
            </a:r>
            <a:r>
              <a:rPr lang="fr-FR" sz="1400" b="1" dirty="0">
                <a:solidFill>
                  <a:srgbClr val="38BDF8"/>
                </a:solidFill>
              </a:rPr>
              <a:t>est</a:t>
            </a:r>
            <a:r>
              <a:rPr lang="fr-FR" sz="1400" dirty="0">
                <a:solidFill>
                  <a:srgbClr val="E2E8F0"/>
                </a:solidFill>
              </a:rPr>
              <a:t> jeune / grande.</a:t>
            </a:r>
          </a:p>
        </p:txBody>
      </p:sp>
      <p:sp>
        <p:nvSpPr>
          <p:cNvPr id="13" name="ExRight2"/>
          <p:cNvSpPr/>
          <p:nvPr/>
        </p:nvSpPr>
        <p:spPr>
          <a:xfrm>
            <a:off x="6185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SENSATION / ÂGE AVEC AVOIR (+ NOM)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Elle </a:t>
            </a:r>
            <a:r>
              <a:rPr lang="fr-FR" sz="1400" b="1" dirty="0">
                <a:solidFill>
                  <a:srgbClr val="4ADE80"/>
                </a:solidFill>
              </a:rPr>
              <a:t>a</a:t>
            </a:r>
            <a:r>
              <a:rPr lang="fr-FR" sz="1400" dirty="0">
                <a:solidFill>
                  <a:srgbClr val="FFFFFF"/>
                </a:solidFill>
              </a:rPr>
              <a:t> vingt-cinq ans.</a:t>
            </a:r>
          </a:p>
        </p:txBody>
      </p:sp>
      <p:sp>
        <p:nvSpPr>
          <p:cNvPr id="14" name="ExLeft3"/>
          <p:cNvSpPr/>
          <p:nvPr/>
        </p:nvSpPr>
        <p:spPr>
          <a:xfrm>
            <a:off x="550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ÉTAT AVEC ÊTRE (+ ADJECTIF)</a:t>
            </a:r>
          </a:p>
          <a:p>
            <a:r>
              <a:rPr lang="fr-FR" sz="1400" dirty="0">
                <a:solidFill>
                  <a:srgbClr val="E2E8F0"/>
                </a:solidFill>
              </a:rPr>
              <a:t>Vous </a:t>
            </a:r>
            <a:r>
              <a:rPr lang="fr-FR" sz="1400" b="1" dirty="0">
                <a:solidFill>
                  <a:srgbClr val="38BDF8"/>
                </a:solidFill>
              </a:rPr>
              <a:t>êtes</a:t>
            </a:r>
            <a:r>
              <a:rPr lang="fr-FR" sz="1400" dirty="0">
                <a:solidFill>
                  <a:srgbClr val="E2E8F0"/>
                </a:solidFill>
              </a:rPr>
              <a:t> prudents.</a:t>
            </a:r>
          </a:p>
        </p:txBody>
      </p:sp>
      <p:sp>
        <p:nvSpPr>
          <p:cNvPr id="15" name="ExRight3"/>
          <p:cNvSpPr/>
          <p:nvPr/>
        </p:nvSpPr>
        <p:spPr>
          <a:xfrm>
            <a:off x="6185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SENSATION / ÂGE AVEC AVOIR (+ NOM)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Vous </a:t>
            </a:r>
            <a:r>
              <a:rPr lang="fr-FR" sz="1400" b="1" dirty="0">
                <a:solidFill>
                  <a:srgbClr val="4ADE80"/>
                </a:solidFill>
              </a:rPr>
              <a:t>avez</a:t>
            </a:r>
            <a:r>
              <a:rPr lang="fr-FR" sz="1400" dirty="0">
                <a:solidFill>
                  <a:srgbClr val="FFFFFF"/>
                </a:solidFill>
              </a:rPr>
              <a:t> froid / Vous </a:t>
            </a:r>
            <a:r>
              <a:rPr lang="fr-FR" sz="1400" b="1" dirty="0">
                <a:solidFill>
                  <a:srgbClr val="4ADE80"/>
                </a:solidFill>
              </a:rPr>
              <a:t>avez</a:t>
            </a:r>
            <a:r>
              <a:rPr lang="fr-FR" sz="1400" dirty="0">
                <a:solidFill>
                  <a:srgbClr val="FFFFFF"/>
                </a:solidFill>
              </a:rPr>
              <a:t> raison.</a:t>
            </a:r>
          </a:p>
        </p:txBody>
      </p:sp>
      <p:sp>
        <p:nvSpPr>
          <p:cNvPr id="16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Pour dire « très » devant un nom avec avoir, on utilise souvent « très » : J'ai très faim, j'ai très froid ! »</a:t>
            </a:r>
          </a:p>
        </p:txBody>
      </p:sp>
      <p:pic>
        <p:nvPicPr>
          <p:cNvPr id="17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8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(A1)  |  Diapositive 4 / 6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10B981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10B981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[A1] Diaporama A1.3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4. Piège Classique vs Règle Juste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Pièges d'Interférence à Éviter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Ne traduis pas mot à mot depuis l'anglais ou l'espagnol :</a:t>
            </a:r>
          </a:p>
        </p:txBody>
      </p:sp>
      <p:sp>
        <p:nvSpPr>
          <p:cNvPr id="9" name="ContrastL1"/>
          <p:cNvSpPr/>
          <p:nvPr/>
        </p:nvSpPr>
        <p:spPr>
          <a:xfrm>
            <a:off x="550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❌ Je suis 25 ans / Je suis faim</a:t>
            </a:r>
          </a:p>
        </p:txBody>
      </p:sp>
      <p:sp>
        <p:nvSpPr>
          <p:cNvPr id="10" name="ContrastR1"/>
          <p:cNvSpPr/>
          <p:nvPr/>
        </p:nvSpPr>
        <p:spPr>
          <a:xfrm>
            <a:off x="6185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J'</a:t>
            </a:r>
            <a:r>
              <a:rPr lang="fr-FR" sz="1400" b="1" dirty="0">
                <a:solidFill>
                  <a:srgbClr val="4ADE80"/>
                </a:solidFill>
              </a:rPr>
              <a:t>ai</a:t>
            </a:r>
            <a:r>
              <a:rPr lang="fr-FR" sz="1400" dirty="0">
                <a:solidFill>
                  <a:srgbClr val="ECFDF5"/>
                </a:solidFill>
              </a:rPr>
              <a:t> 25 ans / J'</a:t>
            </a:r>
            <a:r>
              <a:rPr lang="fr-FR" sz="1400" b="1" dirty="0">
                <a:solidFill>
                  <a:srgbClr val="4ADE80"/>
                </a:solidFill>
              </a:rPr>
              <a:t>ai</a:t>
            </a:r>
            <a:r>
              <a:rPr lang="fr-FR" sz="1400" dirty="0">
                <a:solidFill>
                  <a:srgbClr val="ECFDF5"/>
                </a:solidFill>
              </a:rPr>
              <a:t> faim (toujours AVOIR)</a:t>
            </a:r>
          </a:p>
        </p:txBody>
      </p:sp>
      <p:sp>
        <p:nvSpPr>
          <p:cNvPr id="11" name="ContrastL2"/>
          <p:cNvSpPr/>
          <p:nvPr/>
        </p:nvSpPr>
        <p:spPr>
          <a:xfrm>
            <a:off x="550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❌ Il est un médecin</a:t>
            </a:r>
          </a:p>
        </p:txBody>
      </p:sp>
      <p:sp>
        <p:nvSpPr>
          <p:cNvPr id="12" name="ContrastR2"/>
          <p:cNvSpPr/>
          <p:nvPr/>
        </p:nvSpPr>
        <p:spPr>
          <a:xfrm>
            <a:off x="6185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Il </a:t>
            </a:r>
            <a:r>
              <a:rPr lang="fr-FR" sz="1400" b="1" dirty="0">
                <a:solidFill>
                  <a:srgbClr val="4ADE80"/>
                </a:solidFill>
              </a:rPr>
              <a:t>est</a:t>
            </a:r>
            <a:r>
              <a:rPr lang="fr-FR" sz="1400" dirty="0">
                <a:solidFill>
                  <a:srgbClr val="ECFDF5"/>
                </a:solidFill>
              </a:rPr>
              <a:t> médecin (pas d'article devant la profession après « il est »)</a:t>
            </a:r>
          </a:p>
        </p:txBody>
      </p:sp>
      <p:sp>
        <p:nvSpPr>
          <p:cNvPr id="13" name="ContrastL3"/>
          <p:cNvSpPr/>
          <p:nvPr/>
        </p:nvSpPr>
        <p:spPr>
          <a:xfrm>
            <a:off x="550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❌ Ils ont [il sɔ̃] faim</a:t>
            </a:r>
          </a:p>
        </p:txBody>
      </p:sp>
      <p:sp>
        <p:nvSpPr>
          <p:cNvPr id="14" name="ContrastR3"/>
          <p:cNvSpPr/>
          <p:nvPr/>
        </p:nvSpPr>
        <p:spPr>
          <a:xfrm>
            <a:off x="6185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Ils </a:t>
            </a:r>
            <a:r>
              <a:rPr lang="fr-FR" sz="1400" b="1" dirty="0">
                <a:solidFill>
                  <a:srgbClr val="4ADE80"/>
                </a:solidFill>
              </a:rPr>
              <a:t>ont</a:t>
            </a:r>
            <a:r>
              <a:rPr lang="fr-FR" sz="1400" dirty="0">
                <a:solidFill>
                  <a:srgbClr val="ECFDF5"/>
                </a:solidFill>
              </a:rPr>
              <a:t> [il.zɔ̃] faim (fais vibrer le [z] de la liaison !)</a:t>
            </a:r>
          </a:p>
        </p:txBody>
      </p:sp>
      <p:sp>
        <p:nvSpPr>
          <p:cNvPr id="15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Devant un métier seul après « être », on supprime l'article : « Je suis professeur », « Elle est ingénieure ». »</a:t>
            </a:r>
          </a:p>
        </p:txBody>
      </p:sp>
      <p:pic>
        <p:nvPicPr>
          <p:cNvPr id="16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7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(A1)  |  Diapositive 5 / 6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10B981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10B981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[A1] Diaporama A1.3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5. À Vous de Jouer !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Défi Interactif des Mascottes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Transforme ou complète ces énoncés (clique pour révéler la solution) :</a:t>
            </a:r>
          </a:p>
        </p:txBody>
      </p:sp>
      <p:sp>
        <p:nvSpPr>
          <p:cNvPr id="9" name="ChallengeCard1"/>
          <p:cNvSpPr/>
          <p:nvPr/>
        </p:nvSpPr>
        <p:spPr>
          <a:xfrm>
            <a:off x="550000" y="16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1. Complète : « Quel âge as-tu ? — J'______ trente ans.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ai (J'ai trente ans)</a:t>
            </a:r>
          </a:p>
        </p:txBody>
      </p:sp>
      <p:sp>
        <p:nvSpPr>
          <p:cNvPr id="10" name="ChallengeCard2"/>
          <p:cNvSpPr/>
          <p:nvPr/>
        </p:nvSpPr>
        <p:spPr>
          <a:xfrm>
            <a:off x="550000" y="247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2. Complète : « En hiver, nous ______ très froid mais nous ______ contents.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avons ... sommes</a:t>
            </a:r>
          </a:p>
        </p:txBody>
      </p:sp>
      <p:sp>
        <p:nvSpPr>
          <p:cNvPr id="11" name="ChallengeCard3"/>
          <p:cNvSpPr/>
          <p:nvPr/>
        </p:nvSpPr>
        <p:spPr>
          <a:xfrm>
            <a:off x="550000" y="33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3. Corrige l'erreur : « Ma sœur est peur des araignées.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« Ma sœur a peur des araignées. »</a:t>
            </a:r>
          </a:p>
        </p:txBody>
      </p:sp>
      <p:sp>
        <p:nvSpPr>
          <p:cNvPr id="12" name="TakeawayBanner"/>
          <p:cNvSpPr/>
          <p:nvPr/>
        </p:nvSpPr>
        <p:spPr>
          <a:xfrm>
            <a:off x="550000" y="4190000"/>
            <a:ext cx="11090000" cy="520000"/>
          </a:xfrm>
          <a:prstGeom prst="roundRect">
            <a:avLst>
              <a:gd name="adj" fmla="val 10000"/>
            </a:avLst>
          </a:prstGeom>
          <a:solidFill>
            <a:srgbClr val="172554"/>
          </a:solidFill>
          <a:ln w="12700">
            <a:solidFill>
              <a:srgbClr val="F59E0B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350" b="1" dirty="0">
                <a:solidFill>
                  <a:srgbClr val="FDE68A"/>
                </a:solidFill>
              </a:rPr>
              <a:t>🌟 Règle d'or : ÊTRE + adjectif / métier sans article | AVOIR + âge / faim / soif / froid / chaud / peur / raison !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Bravo ! Tu ne confondras plus jamais « je suis froid » et « j'ai froid »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(A1)  |  Diapositive 6 / 6</a:t>
            </a:r>
          </a:p>
        </p:txBody>
      </p:sp>
    </p:spTree>
  </p:cSld>
</p:sld>
</file>

<file path=ppt/theme/theme1.xml><?xml version="1.0" encoding="utf-8"?>
<a:theme xmlns:a="http://schemas.openxmlformats.org/drawingml/2006/main" name="Bonjou Presentation">
  <a:themeElements>
    <a:clrScheme name="Bonjou">
      <a:dk1>
        <a:srgbClr val="0F172A"/>
      </a:dk1>
      <a:lt1>
        <a:srgbClr val="FFFFFF"/>
      </a:lt1>
      <a:dk2>
        <a:srgbClr val="1E293B"/>
      </a:dk2>
      <a:lt2>
        <a:srgbClr val="F8FAFC"/>
      </a:lt2>
      <a:accent1>
        <a:srgbClr val="E8742C"/>
      </a:accent1>
      <a:accent2>
        <a:srgbClr val="38BDF8"/>
      </a:accent2>
      <a:accent3>
        <a:srgbClr val="10B981"/>
      </a:accent3>
      <a:accent4>
        <a:srgbClr val="F59E0B"/>
      </a:accent4>
      <a:accent5>
        <a:srgbClr val="8B5CF6"/>
      </a:accent5>
      <a:accent6>
        <a:srgbClr val="EC4899"/>
      </a:accent6>
      <a:hlink>
        <a:srgbClr val="38BDF8"/>
      </a:hlink>
      <a:folHlink>
        <a:srgbClr val="A855F7"/>
      </a:folHlink>
    </a:clrScheme>
    <a:fontScheme name="Bonjou Fonts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9525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Bonjou Teaching Slides Compiler</Application>
  <PresentationFormat>On-screen Show (16:9)</PresentationFormat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Diaporama A1.3 — Être &amp; Avoir au Présent : Identité, État et Sensations</dc:title>
  <dc:creator>Bonjou French Learning — Renard &amp; Hermeline</dc:creator>
  <dc:description>Se présenter, exprimer son âge, ses sensations (avoir faim/froid) et sa profession</dc:description>
</cp:coreProperties>
</file>