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Passé Composé vs Imparfait : Le Duel du Passé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raconter une histoire vivante en français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L'Imparfait = Le décor, la météo, la description continue, les habitudes passées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Le Passé Composé = L'action soudaine, le coup de théâtre qui fait avancer l'histoire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Les mots déclencheurs : 'Tous les jours / Pendant que' (Imp.) vs 'Soudain / Tout à coup' (PC)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C'est LE grand défi du niveau A2 ! Dès que tu as compris l'image du film de cinéma, tout devient limpide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L'Image du Cinéma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 Tableau et le Coup de Théâtre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Imagine une scène de film dans la forêt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Décor (Imparfait) :  </a:t>
            </a:r>
            <a:r>
              <a:rPr lang="fr-FR" sz="1500" dirty="0">
                <a:solidFill>
                  <a:srgbClr val="F8FAFC"/>
                </a:solidFill>
              </a:rPr>
              <a:t>Le soleil </a:t>
            </a:r>
            <a:r>
              <a:rPr lang="fr-FR" sz="1500" b="1" dirty="0">
                <a:solidFill>
                  <a:srgbClr val="38BDF8"/>
                </a:solidFill>
              </a:rPr>
              <a:t>brillait</a:t>
            </a:r>
            <a:r>
              <a:rPr lang="fr-FR" sz="1500" dirty="0">
                <a:solidFill>
                  <a:srgbClr val="F8FAFC"/>
                </a:solidFill>
              </a:rPr>
              <a:t>, les oiseaux </a:t>
            </a:r>
            <a:r>
              <a:rPr lang="fr-FR" sz="1500" b="1" dirty="0">
                <a:solidFill>
                  <a:srgbClr val="38BDF8"/>
                </a:solidFill>
              </a:rPr>
              <a:t>chantaient</a:t>
            </a:r>
            <a:r>
              <a:rPr lang="fr-FR" sz="1500" dirty="0">
                <a:solidFill>
                  <a:srgbClr val="F8FAFC"/>
                </a:solidFill>
              </a:rPr>
              <a:t> doucement et Renard </a:t>
            </a:r>
            <a:r>
              <a:rPr lang="fr-FR" sz="1500" b="1" dirty="0">
                <a:solidFill>
                  <a:srgbClr val="38BDF8"/>
                </a:solidFill>
              </a:rPr>
              <a:t>marchait</a:t>
            </a:r>
            <a:r>
              <a:rPr lang="fr-FR" sz="1500" dirty="0">
                <a:solidFill>
                  <a:srgbClr val="F8FAFC"/>
                </a:solidFill>
              </a:rPr>
              <a:t> sur le sentier...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Événement (Passé Composé) :  </a:t>
            </a:r>
            <a:r>
              <a:rPr lang="fr-FR" sz="1500" dirty="0">
                <a:solidFill>
                  <a:srgbClr val="F8FAFC"/>
                </a:solidFill>
              </a:rPr>
              <a:t>... quand SOUDAIN, un éclair </a:t>
            </a:r>
            <a:r>
              <a:rPr lang="fr-FR" sz="1500" b="1" dirty="0">
                <a:solidFill>
                  <a:srgbClr val="38BDF8"/>
                </a:solidFill>
              </a:rPr>
              <a:t>a fendu</a:t>
            </a:r>
            <a:r>
              <a:rPr lang="fr-FR" sz="1500" dirty="0">
                <a:solidFill>
                  <a:srgbClr val="F8FAFC"/>
                </a:solidFill>
              </a:rPr>
              <a:t> le ciel et un violent orage </a:t>
            </a:r>
            <a:r>
              <a:rPr lang="fr-FR" sz="1500" b="1" dirty="0">
                <a:solidFill>
                  <a:srgbClr val="38BDF8"/>
                </a:solidFill>
              </a:rPr>
              <a:t>a éclaté</a:t>
            </a:r>
            <a:r>
              <a:rPr lang="fr-FR" sz="1500" dirty="0">
                <a:solidFill>
                  <a:srgbClr val="F8FAFC"/>
                </a:solidFill>
              </a:rPr>
              <a:t> !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Action suivante (PC) :  </a:t>
            </a:r>
            <a:r>
              <a:rPr lang="fr-FR" sz="1500" dirty="0">
                <a:solidFill>
                  <a:srgbClr val="F8FAFC"/>
                </a:solidFill>
              </a:rPr>
              <a:t>Renard </a:t>
            </a:r>
            <a:r>
              <a:rPr lang="fr-FR" sz="1500" b="1" dirty="0">
                <a:solidFill>
                  <a:srgbClr val="38BDF8"/>
                </a:solidFill>
              </a:rPr>
              <a:t>a ouvert</a:t>
            </a:r>
            <a:r>
              <a:rPr lang="fr-FR" sz="1500" dirty="0">
                <a:solidFill>
                  <a:srgbClr val="F8FAFC"/>
                </a:solidFill>
              </a:rPr>
              <a:t> son parapluie et il </a:t>
            </a:r>
            <a:r>
              <a:rPr lang="fr-FR" sz="1500" b="1" dirty="0">
                <a:solidFill>
                  <a:srgbClr val="38BDF8"/>
                </a:solidFill>
              </a:rPr>
              <a:t>a couru</a:t>
            </a:r>
            <a:r>
              <a:rPr lang="fr-FR" sz="1500" dirty="0">
                <a:solidFill>
                  <a:srgbClr val="F8FAFC"/>
                </a:solidFill>
              </a:rPr>
              <a:t> vers l'abri.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Quelles phrases décrivent la situation continue ? Quelle phrase brise la tranquillité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La caméra filme le paysage (imparfait), quand soudain un personnage surgit (passé composé)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Boussole Méthodologique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Quand Utiliser l'Imparfait ? Quand Utiliser le PC ?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La comparaison côte à côte des deux aspects du passé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3696666"/>
                <a:gridCol w="3696666"/>
                <a:gridCol w="3696666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ASPECT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IMPARFAIT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PC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Fonction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Décor, atmosphère, état physique ou moral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Action précise, début et fin délimités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Durée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Non délimitée dans le temps (« Il faisait beau »)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Moment ponctuel (« À 14h, la pluie est tombée »)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Répétition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Habitude du passé (« Chaque été, nous nagions »)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Événement unique (« Un jour, j'ai nagé avec un dauphin »)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Mots clés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Pendant que, autrefois, toujours, d'habitude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Soudain, tout à coup, alors, hier, à ce moment-là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Pose-toi la question : est-ce une photo fixe ou une action qui débute et se termine ?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Rappel Morphologique Rapide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Comment Former Chacun des Deux Temps ?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Deux mécaniques de construction bien distinctes :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IMPARFAIT : Radical 'nous' + -AIS, -AIS, -AIT, -IONS, -IEZ, -AIENT | PC : AVOIR / ÊTRE + PARTICIPE PASSÉ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TITLE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Imparfait régulier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CONTENT</a:t>
            </a:r>
          </a:p>
          <a:p>
            <a:r>
              <a:rPr lang="fr-FR" sz="1400" dirty="0">
                <a:solidFill>
                  <a:srgbClr val="FFFFFF"/>
                </a:solidFill>
              </a:rPr>
              <a:t>Nous parlons ➜ Je parl</a:t>
            </a:r>
            <a:r>
              <a:rPr lang="fr-FR" sz="1400" b="1" dirty="0">
                <a:solidFill>
                  <a:srgbClr val="4ADE80"/>
                </a:solidFill>
              </a:rPr>
              <a:t>ais</a:t>
            </a:r>
            <a:r>
              <a:rPr lang="fr-FR" sz="1400" dirty="0">
                <a:solidFill>
                  <a:srgbClr val="FFFFFF"/>
                </a:solidFill>
              </a:rPr>
              <a:t>, Nous parl</a:t>
            </a:r>
            <a:r>
              <a:rPr lang="fr-FR" sz="1400" b="1" dirty="0">
                <a:solidFill>
                  <a:srgbClr val="4ADE80"/>
                </a:solidFill>
              </a:rPr>
              <a:t>ions</a:t>
            </a:r>
            <a:r>
              <a:rPr lang="fr-FR" sz="1400" dirty="0">
                <a:solidFill>
                  <a:srgbClr val="FFFFFF"/>
                </a:solidFill>
              </a:rPr>
              <a:t>, Ils parl</a:t>
            </a:r>
            <a:r>
              <a:rPr lang="fr-FR" sz="1400" b="1" dirty="0">
                <a:solidFill>
                  <a:srgbClr val="4ADE80"/>
                </a:solidFill>
              </a:rPr>
              <a:t>aient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TITLE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Seul verbe irrégulier à l'imparfait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CONTENT</a:t>
            </a:r>
          </a:p>
          <a:p>
            <a:r>
              <a:rPr lang="fr-FR" sz="1400" dirty="0">
                <a:solidFill>
                  <a:srgbClr val="FFFFFF"/>
                </a:solidFill>
              </a:rPr>
              <a:t>ÊTRE ➜ J'</a:t>
            </a:r>
            <a:r>
              <a:rPr lang="fr-FR" sz="1400" b="1" dirty="0">
                <a:solidFill>
                  <a:srgbClr val="4ADE80"/>
                </a:solidFill>
              </a:rPr>
              <a:t>étais</a:t>
            </a:r>
            <a:r>
              <a:rPr lang="fr-FR" sz="1400" dirty="0">
                <a:solidFill>
                  <a:srgbClr val="FFFFFF"/>
                </a:solidFill>
              </a:rPr>
              <a:t>, Tu </a:t>
            </a:r>
            <a:r>
              <a:rPr lang="fr-FR" sz="1400" b="1" dirty="0">
                <a:solidFill>
                  <a:srgbClr val="4ADE80"/>
                </a:solidFill>
              </a:rPr>
              <a:t>étais</a:t>
            </a:r>
            <a:r>
              <a:rPr lang="fr-FR" sz="1400" dirty="0">
                <a:solidFill>
                  <a:srgbClr val="FFFFFF"/>
                </a:solidFill>
              </a:rPr>
              <a:t>, Il </a:t>
            </a:r>
            <a:r>
              <a:rPr lang="fr-FR" sz="1400" b="1" dirty="0">
                <a:solidFill>
                  <a:srgbClr val="4ADE80"/>
                </a:solidFill>
              </a:rPr>
              <a:t>était</a:t>
            </a:r>
            <a:r>
              <a:rPr lang="fr-FR" sz="1400" dirty="0">
                <a:solidFill>
                  <a:srgbClr val="FFFFFF"/>
                </a:solidFill>
              </a:rPr>
              <a:t>, Nous </a:t>
            </a:r>
            <a:r>
              <a:rPr lang="fr-FR" sz="1400" b="1" dirty="0">
                <a:solidFill>
                  <a:srgbClr val="4ADE80"/>
                </a:solidFill>
              </a:rPr>
              <a:t>étions</a:t>
            </a:r>
            <a:r>
              <a:rPr lang="fr-FR" sz="1400" dirty="0">
                <a:solidFill>
                  <a:srgbClr val="FFFFFF"/>
                </a:solidFill>
              </a:rPr>
              <a:t>...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TITLE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Passé Composé (action)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CONTENT</a:t>
            </a:r>
          </a:p>
          <a:p>
            <a:r>
              <a:rPr lang="fr-FR" sz="1400" dirty="0">
                <a:solidFill>
                  <a:srgbClr val="FFFFFF"/>
                </a:solidFill>
              </a:rPr>
              <a:t>J'</a:t>
            </a:r>
            <a:r>
              <a:rPr lang="fr-FR" sz="1400" b="1" dirty="0">
                <a:solidFill>
                  <a:srgbClr val="4ADE80"/>
                </a:solidFill>
              </a:rPr>
              <a:t>ai mangé</a:t>
            </a:r>
            <a:r>
              <a:rPr lang="fr-FR" sz="1400" dirty="0">
                <a:solidFill>
                  <a:srgbClr val="FFFFFF"/>
                </a:solidFill>
              </a:rPr>
              <a:t>, Tu </a:t>
            </a:r>
            <a:r>
              <a:rPr lang="fr-FR" sz="1400" b="1" dirty="0">
                <a:solidFill>
                  <a:srgbClr val="4ADE80"/>
                </a:solidFill>
              </a:rPr>
              <a:t>as fini</a:t>
            </a:r>
            <a:r>
              <a:rPr lang="fr-FR" sz="1400" dirty="0">
                <a:solidFill>
                  <a:srgbClr val="FFFFFF"/>
                </a:solidFill>
              </a:rPr>
              <a:t>, Elle </a:t>
            </a:r>
            <a:r>
              <a:rPr lang="fr-FR" sz="1400" b="1" dirty="0">
                <a:solidFill>
                  <a:srgbClr val="4ADE80"/>
                </a:solidFill>
              </a:rPr>
              <a:t>est partie</a:t>
            </a:r>
            <a:r>
              <a:rPr lang="fr-FR" sz="1400" dirty="0">
                <a:solidFill>
                  <a:srgbClr val="FFFFFF"/>
                </a:solidFill>
              </a:rPr>
              <a:t> (Maison d'Être !)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Pour l'imparfait, prends la forme 'nous' au présent, coupe -ons, et ajoute : -ais, -ais, -ait, -ions, -iez, -aient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Exemples Contrastifs en Contexte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La Même Phrase mais Deux Sens Différents !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Observe la nuance fondamentale selon le temps employé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Quand je suis arrivé, il partait.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➜ Il était en train de mettre son manteau (départ en cours).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425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Quand je suis arrivé, il est parti.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425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➜ Mon arrivée a provoqué son départ immédiat (actions en chaîne).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4650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J'ai habité à Lyon pendant 3 ans.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4650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➜ C'est fini aujourd'hui (période close et révolue).</a:t>
            </a:r>
          </a:p>
        </p:txBody>
      </p:sp>
      <p:sp>
        <p:nvSpPr>
          <p:cNvPr id="15" name="ContrastL4"/>
          <p:cNvSpPr/>
          <p:nvPr/>
        </p:nvSpPr>
        <p:spPr>
          <a:xfrm>
            <a:off x="550000" y="43875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J'habitais à Lyon quand j'étais jeune.</a:t>
            </a:r>
          </a:p>
        </p:txBody>
      </p:sp>
      <p:sp>
        <p:nvSpPr>
          <p:cNvPr id="16" name="ContrastR4"/>
          <p:cNvSpPr/>
          <p:nvPr/>
        </p:nvSpPr>
        <p:spPr>
          <a:xfrm>
            <a:off x="6185000" y="43875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➜ C'était mon cadre de vie habituel à cette époque.</a:t>
            </a:r>
          </a:p>
        </p:txBody>
      </p:sp>
      <p:sp>
        <p:nvSpPr>
          <p:cNvPr id="17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Regarde comme le choix du temps transforme l'histoire que tu racontes ! »</a:t>
            </a:r>
          </a:p>
        </p:txBody>
      </p:sp>
      <p:pic>
        <p:nvPicPr>
          <p:cNvPr id="18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9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10B981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Défi du Récit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La Randonnée dans les Alpes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Choisis entre l'Imparfait et le Passé Composé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Il (faire) ______ un froid glacial et la brume (couvrir) ______ la vallée.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faisait / couvrait (Décor continu = Imparfait)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Tout à coup, un chamois agile (bondir) ______ sur le rocher devant nous.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a bondi (Action soudaine et brève = Passé Composé)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Pendant que Renard (prendre) ______ une photo, son chapeau (s'envoler) ______ !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prenait (action continue) / s'est envolé (action ponctuelle)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L'imparfait peint le tableau en arrière-plan, le passé composé fait avancer le film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Discute avec ton voisin : décor ou action ponctuelle ?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A2.1 — Passé Composé vs Imparfait : L'Art du Récit</dc:title>
  <dc:creator>Bonjou French Learning — Renard &amp; Hermeline</dc:creator>
  <dc:description>Distinguer action ponctuelle et décor d'arrière-plan dans une histoire</dc:description>
</cp:coreProperties>
</file>