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Futur Proche vs Futur Simple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parler de demain, de l'année prochaine ou de ses rêves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Futur Proche (aller + infinitif) = Événement imminent, intention déjà décidée (« Je vais partir »)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Futur Simple (radical + -ai, -as, -a...) = Projet lointain, promesse, prévision météo (« Je partirai »)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Maîtriser les racines irrégulières clés : être (ser-), avoir (aur-), aller (ir-), faire (fer-)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En français, nous avons deux manières d'envisager l'avenir : l'action imminente et la grande projection lointaine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en Contexte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Projets d'Hermeline &amp; Renard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et repère les deux formes de futur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Regarde le ciel ! Il </a:t>
            </a:r>
            <a:r>
              <a:rPr lang="fr-FR" sz="1500" b="1" dirty="0">
                <a:solidFill>
                  <a:srgbClr val="38BDF8"/>
                </a:solidFill>
              </a:rPr>
              <a:t>va pleuvoir</a:t>
            </a:r>
            <a:r>
              <a:rPr lang="fr-FR" sz="1500" dirty="0">
                <a:solidFill>
                  <a:srgbClr val="F8FAFC"/>
                </a:solidFill>
              </a:rPr>
              <a:t> dans dix minutes.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Oui, je </a:t>
            </a:r>
            <a:r>
              <a:rPr lang="fr-FR" sz="1500" b="1" dirty="0">
                <a:solidFill>
                  <a:srgbClr val="38BDF8"/>
                </a:solidFill>
              </a:rPr>
              <a:t>vais rentrer</a:t>
            </a:r>
            <a:r>
              <a:rPr lang="fr-FR" sz="1500" dirty="0">
                <a:solidFill>
                  <a:srgbClr val="F8FAFC"/>
                </a:solidFill>
              </a:rPr>
              <a:t> le linge tout de suite.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Mais l'année prochaine, nous </a:t>
            </a:r>
            <a:r>
              <a:rPr lang="fr-FR" sz="1500" b="1" dirty="0">
                <a:solidFill>
                  <a:srgbClr val="38BDF8"/>
                </a:solidFill>
              </a:rPr>
              <a:t>construirons</a:t>
            </a:r>
            <a:r>
              <a:rPr lang="fr-FR" sz="1500" dirty="0">
                <a:solidFill>
                  <a:srgbClr val="F8FAFC"/>
                </a:solidFill>
              </a:rPr>
              <a:t> une serre abritée et nous </a:t>
            </a:r>
            <a:r>
              <a:rPr lang="fr-FR" sz="1500" b="1" dirty="0">
                <a:solidFill>
                  <a:srgbClr val="38BDF8"/>
                </a:solidFill>
              </a:rPr>
              <a:t>serons</a:t>
            </a:r>
            <a:r>
              <a:rPr lang="fr-FR" sz="1500" dirty="0">
                <a:solidFill>
                  <a:srgbClr val="F8FAFC"/>
                </a:solidFill>
              </a:rPr>
              <a:t> tranquilles !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Quelle action se passe dans quelques minutes ? Quel projet est prévu pour l'année prochaine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Observe : l'une des formes utilise le verbe 'aller', l'autre colle la terminaison à la fin du verbe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Mécanique de Construction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Comment se Fabriquent les Deux Futurs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Formules simples et transparentes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TEMPS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FORMULE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USAGE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Futur Proche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ALLER (au présent) + INFINITIF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vais étudier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, Nous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allons partir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Immédiat, visible, oral spontané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Futur Simple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INFINITIF + -ai, -as, -a, -ons, -ez, -ont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voyagerai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, Ils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choisiront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Projet officiel, écrit, promesse, météo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Remarque magique : les terminaisons du futur simple (-ai, -as, -a, -ons, -ez, -ont) ressemblent au verbe AVOIR au présent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Les Radicaux Irréguliers Indispensables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8 Verbes Clés du Futur Simple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La terminaison est TOUJOURS la même (-ai, -as, -a...), seul le radical change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3696666"/>
                <a:gridCol w="3696666"/>
                <a:gridCol w="3696666"/>
              </a:tblGrid>
              <a:tr h="397777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VERBE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RADICAL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397777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Être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SER-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serai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à l'heure.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397777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Avoir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AUR-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Nous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aurons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de la chance.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397777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Aller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IR-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Tu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iras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en France.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397777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Faire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FER-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fera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beau demain.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397777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Venir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VIENDR-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viendront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nous voir.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397777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Pouvoir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POURR-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Vous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pourrez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entrer.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397777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Vouloir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VOUDR-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Elle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voudra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participer.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397777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Savoir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SAUR-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saurai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la vérité.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Mémorise ces 8 radicaux : ils sont identiques pour le conditionnel présent plus tard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Le Choix Pragmatique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Quand Choisir le Proche ou le Simple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La nuance fait toute la différence en communication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Prévision météo officielle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« Demain, des averses </a:t>
            </a:r>
            <a:r>
              <a:rPr lang="fr-FR" sz="1400" b="1" dirty="0">
                <a:solidFill>
                  <a:srgbClr val="4ADE80"/>
                </a:solidFill>
              </a:rPr>
              <a:t>toucheront</a:t>
            </a:r>
            <a:r>
              <a:rPr lang="fr-FR" sz="1400" dirty="0">
                <a:solidFill>
                  <a:srgbClr val="ECFDF5"/>
                </a:solidFill>
              </a:rPr>
              <a:t> la Bretagne. » (Futur simple)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425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Événement avec signe visible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425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« Attention, la tasse </a:t>
            </a:r>
            <a:r>
              <a:rPr lang="fr-FR" sz="1400" b="1" dirty="0">
                <a:solidFill>
                  <a:srgbClr val="4ADE80"/>
                </a:solidFill>
              </a:rPr>
              <a:t>va tomber</a:t>
            </a:r>
            <a:r>
              <a:rPr lang="fr-FR" sz="1400" dirty="0">
                <a:solidFill>
                  <a:srgbClr val="ECFDF5"/>
                </a:solidFill>
              </a:rPr>
              <a:t> ! » (Futur proche : le danger est là)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4650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Promesse solennelle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4650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« Je t'</a:t>
            </a:r>
            <a:r>
              <a:rPr lang="fr-FR" sz="1400" b="1" dirty="0">
                <a:solidFill>
                  <a:srgbClr val="4ADE80"/>
                </a:solidFill>
              </a:rPr>
              <a:t>aimerai</a:t>
            </a:r>
            <a:r>
              <a:rPr lang="fr-FR" sz="1400" dirty="0">
                <a:solidFill>
                  <a:srgbClr val="ECFDF5"/>
                </a:solidFill>
              </a:rPr>
              <a:t> toujours. » (Futur simple : engagement pour la vie)</a:t>
            </a:r>
          </a:p>
        </p:txBody>
      </p:sp>
      <p:sp>
        <p:nvSpPr>
          <p:cNvPr id="15" name="ContrastL4"/>
          <p:cNvSpPr/>
          <p:nvPr/>
        </p:nvSpPr>
        <p:spPr>
          <a:xfrm>
            <a:off x="550000" y="43875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3B1219"/>
          </a:solidFill>
          <a:ln w="12700">
            <a:solidFill>
              <a:srgbClr val="EF4444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EF4444"/>
                </a:solidFill>
              </a:rPr>
              <a:t>À ÉVITER</a:t>
            </a:r>
          </a:p>
          <a:p>
            <a:r>
              <a:rPr lang="fr-FR" sz="1400" dirty="0">
                <a:solidFill>
                  <a:srgbClr val="FCA5A5"/>
                </a:solidFill>
              </a:rPr>
              <a:t>Programme immédiat</a:t>
            </a:r>
          </a:p>
        </p:txBody>
      </p:sp>
      <p:sp>
        <p:nvSpPr>
          <p:cNvPr id="16" name="ContrastR4"/>
          <p:cNvSpPr/>
          <p:nvPr/>
        </p:nvSpPr>
        <p:spPr>
          <a:xfrm>
            <a:off x="6185000" y="4387500"/>
            <a:ext cx="5455000" cy="8125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CORRECTE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« Ce soir, je </a:t>
            </a:r>
            <a:r>
              <a:rPr lang="fr-FR" sz="1400" b="1" dirty="0">
                <a:solidFill>
                  <a:srgbClr val="4ADE80"/>
                </a:solidFill>
              </a:rPr>
              <a:t>vais regarder</a:t>
            </a:r>
            <a:r>
              <a:rPr lang="fr-FR" sz="1400" dirty="0">
                <a:solidFill>
                  <a:srgbClr val="ECFDF5"/>
                </a:solidFill>
              </a:rPr>
              <a:t> un film. » (Futur proche : intention ferme)</a:t>
            </a:r>
          </a:p>
        </p:txBody>
      </p:sp>
      <p:sp>
        <p:nvSpPr>
          <p:cNvPr id="17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À l'oral quotidien, les Français utilisent très souvent le futur proche pour leurs intentions ! »</a:t>
            </a:r>
          </a:p>
        </p:txBody>
      </p:sp>
      <p:pic>
        <p:nvPicPr>
          <p:cNvPr id="18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9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8B5CF6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8B5CF6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[A2] Diaporama A2.2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Défi des Mascottes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Capsule Temporelle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Conjugue au futur approprié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Attention aux nuages noirs ! Il (pleuvoir) ______ d'une seconde à l'autre.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va pleuvoir (imminent et visible = futur proche)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Dans dix ans, Renard et Hermeline (être) ______ de célèbres explorateurs.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seront (projet à long terme = futur simple)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Demain à 8h00, le train (partir) ______ de la voie numéro 3.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partira (horaire officiel = futur simple)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Futur proche pour l'imminent et le concret (aller + inf), Futur simple pour le projet et la promesse (radical + -ai, -as, -a)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Visualise tes projets et formule ta réponse avec assurance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(A2)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A2.2 — Futur Proche vs Futur Simple : Nuances de l'Avenir</dc:title>
  <dc:creator>Bonjou French Learning — Renard &amp; Hermeline</dc:creator>
  <dc:description>Exprimer ses intentions immédiates et faire des projets d'avenir</dc:description>
</cp:coreProperties>
</file>