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0EA5E9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0EA5E9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[A2] Diaporama A2.3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🎯 Objectif Communicatif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Les Pronoms COD &amp; COI (Le, La, Les, Lui, Leur)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Comment dire « Je le vois » ou « Je lui téléphone » naturellement en français ?</a:t>
            </a:r>
          </a:p>
        </p:txBody>
      </p:sp>
      <p:sp>
        <p:nvSpPr>
          <p:cNvPr id="9" name="BulletCard1"/>
          <p:cNvSpPr/>
          <p:nvPr/>
        </p:nvSpPr>
        <p:spPr>
          <a:xfrm>
            <a:off x="550000" y="162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Distinguer le complément direct </a:t>
            </a:r>
            <a:r>
              <a:rPr lang="fr-FR" sz="1600" b="1" dirty="0">
                <a:solidFill>
                  <a:srgbClr val="38BDF8"/>
                </a:solidFill>
              </a:rPr>
              <a:t>COD</a:t>
            </a:r>
            <a:r>
              <a:rPr lang="fr-FR" sz="1600" dirty="0">
                <a:solidFill>
                  <a:srgbClr val="F8FAFC"/>
                </a:solidFill>
              </a:rPr>
              <a:t> (sans préposition) du complément indirect </a:t>
            </a:r>
            <a:r>
              <a:rPr lang="fr-FR" sz="1600" b="1" dirty="0">
                <a:solidFill>
                  <a:srgbClr val="38BDF8"/>
                </a:solidFill>
              </a:rPr>
              <a:t>COI</a:t>
            </a:r>
            <a:r>
              <a:rPr lang="fr-FR" sz="1600" dirty="0">
                <a:solidFill>
                  <a:srgbClr val="F8FAFC"/>
                </a:solidFill>
              </a:rPr>
              <a:t> (avec </a:t>
            </a:r>
            <a:r>
              <a:rPr lang="fr-FR" sz="1600" b="1" dirty="0">
                <a:solidFill>
                  <a:srgbClr val="38BDF8"/>
                </a:solidFill>
              </a:rPr>
              <a:t>à + personne</a:t>
            </a:r>
            <a:r>
              <a:rPr lang="fr-FR" sz="1600" dirty="0">
                <a:solidFill>
                  <a:srgbClr val="F8FAFC"/>
                </a:solidFill>
              </a:rPr>
              <a:t>)</a:t>
            </a:r>
          </a:p>
        </p:txBody>
      </p:sp>
      <p:sp>
        <p:nvSpPr>
          <p:cNvPr id="10" name="BulletCard2"/>
          <p:cNvSpPr/>
          <p:nvPr/>
        </p:nvSpPr>
        <p:spPr>
          <a:xfrm>
            <a:off x="550000" y="266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Choisir entre </a:t>
            </a:r>
            <a:r>
              <a:rPr lang="fr-FR" sz="1600" b="1" dirty="0">
                <a:solidFill>
                  <a:srgbClr val="38BDF8"/>
                </a:solidFill>
              </a:rPr>
              <a:t>le / la / l' / les</a:t>
            </a:r>
            <a:r>
              <a:rPr lang="fr-FR" sz="1600" dirty="0">
                <a:solidFill>
                  <a:srgbClr val="F8FAFC"/>
                </a:solidFill>
              </a:rPr>
              <a:t> (COD) et </a:t>
            </a:r>
            <a:r>
              <a:rPr lang="fr-FR" sz="1600" b="1" dirty="0">
                <a:solidFill>
                  <a:srgbClr val="38BDF8"/>
                </a:solidFill>
              </a:rPr>
              <a:t>lui / leur</a:t>
            </a:r>
            <a:r>
              <a:rPr lang="fr-FR" sz="1600" dirty="0">
                <a:solidFill>
                  <a:srgbClr val="F8FAFC"/>
                </a:solidFill>
              </a:rPr>
              <a:t> (COI)</a:t>
            </a:r>
          </a:p>
        </p:txBody>
      </p:sp>
      <p:sp>
        <p:nvSpPr>
          <p:cNvPr id="11" name="BulletCard3"/>
          <p:cNvSpPr/>
          <p:nvPr/>
        </p:nvSpPr>
        <p:spPr>
          <a:xfrm>
            <a:off x="550000" y="370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Placer le pronom </a:t>
            </a:r>
            <a:r>
              <a:rPr lang="fr-FR" sz="1600" b="1" dirty="0">
                <a:solidFill>
                  <a:srgbClr val="38BDF8"/>
                </a:solidFill>
              </a:rPr>
              <a:t>juste devant le verbe</a:t>
            </a:r>
            <a:r>
              <a:rPr lang="fr-FR" sz="1600" dirty="0">
                <a:solidFill>
                  <a:srgbClr val="F8FAFC"/>
                </a:solidFill>
              </a:rPr>
              <a:t> (ou devant l'infinitif)</a:t>
            </a:r>
          </a:p>
        </p:txBody>
      </p:sp>
      <p:sp>
        <p:nvSpPr>
          <p:cNvPr id="12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En français, le pronom complément saute toujours DEVANT le verbe : « Je t'aime », « Je le prends » ! »</a:t>
            </a:r>
          </a:p>
        </p:txBody>
      </p:sp>
      <p:pic>
        <p:nvPicPr>
          <p:cNvPr id="13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4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(A2)  |  Diapositive 1 / 6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0EA5E9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0EA5E9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[A2] Diaporama A2.3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1. Observation &amp; Découverte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Organisation de la Fête d'Anniversaire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Lis ce dialogue authentique et observe les formes en gras :</a:t>
            </a:r>
          </a:p>
        </p:txBody>
      </p:sp>
      <p:sp>
        <p:nvSpPr>
          <p:cNvPr id="9" name="DialogueTurn1"/>
          <p:cNvSpPr/>
          <p:nvPr/>
        </p:nvSpPr>
        <p:spPr>
          <a:xfrm>
            <a:off x="550000" y="162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881337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7185"/>
                </a:solidFill>
              </a:rPr>
              <a:t>Hermeline :  </a:t>
            </a:r>
            <a:r>
              <a:rPr lang="fr-FR" sz="1500" dirty="0">
                <a:solidFill>
                  <a:srgbClr val="F8FAFC"/>
                </a:solidFill>
              </a:rPr>
              <a:t>Tu as invité Sophie et Marc ? Oui, je </a:t>
            </a:r>
            <a:r>
              <a:rPr lang="fr-FR" sz="1500" b="1" dirty="0">
                <a:solidFill>
                  <a:srgbClr val="38BDF8"/>
                </a:solidFill>
              </a:rPr>
              <a:t>les</a:t>
            </a:r>
            <a:r>
              <a:rPr lang="fr-FR" sz="1500" dirty="0">
                <a:solidFill>
                  <a:srgbClr val="F8FAFC"/>
                </a:solidFill>
              </a:rPr>
              <a:t> appelle tout de suite et je </a:t>
            </a:r>
            <a:r>
              <a:rPr lang="fr-FR" sz="1500" b="1" dirty="0">
                <a:solidFill>
                  <a:srgbClr val="38BDF8"/>
                </a:solidFill>
              </a:rPr>
              <a:t>leur</a:t>
            </a:r>
            <a:r>
              <a:rPr lang="fr-FR" sz="1500" dirty="0">
                <a:solidFill>
                  <a:srgbClr val="F8FAFC"/>
                </a:solidFill>
              </a:rPr>
              <a:t> envoie l'adresse !</a:t>
            </a:r>
          </a:p>
        </p:txBody>
      </p:sp>
      <p:sp>
        <p:nvSpPr>
          <p:cNvPr id="10" name="DialogueTurn2"/>
          <p:cNvSpPr/>
          <p:nvPr/>
        </p:nvSpPr>
        <p:spPr>
          <a:xfrm>
            <a:off x="550000" y="249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7C2D12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923C"/>
                </a:solidFill>
              </a:rPr>
              <a:t>Renard :  </a:t>
            </a:r>
            <a:r>
              <a:rPr lang="fr-FR" sz="1500" dirty="0">
                <a:solidFill>
                  <a:srgbClr val="F8FAFC"/>
                </a:solidFill>
              </a:rPr>
              <a:t>Et le gâteau au chocolat, tu </a:t>
            </a:r>
            <a:r>
              <a:rPr lang="fr-FR" sz="1500" b="1" dirty="0">
                <a:solidFill>
                  <a:srgbClr val="38BDF8"/>
                </a:solidFill>
              </a:rPr>
              <a:t>le</a:t>
            </a:r>
            <a:r>
              <a:rPr lang="fr-FR" sz="1500" dirty="0">
                <a:solidFill>
                  <a:srgbClr val="F8FAFC"/>
                </a:solidFill>
              </a:rPr>
              <a:t> prépares ce soir ?</a:t>
            </a:r>
          </a:p>
        </p:txBody>
      </p:sp>
      <p:sp>
        <p:nvSpPr>
          <p:cNvPr id="11" name="DialogueTurn3"/>
          <p:cNvSpPr/>
          <p:nvPr/>
        </p:nvSpPr>
        <p:spPr>
          <a:xfrm>
            <a:off x="550000" y="336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881337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7185"/>
                </a:solidFill>
              </a:rPr>
              <a:t>Hermeline :  </a:t>
            </a:r>
            <a:r>
              <a:rPr lang="fr-FR" sz="1500" dirty="0">
                <a:solidFill>
                  <a:srgbClr val="F8FAFC"/>
                </a:solidFill>
              </a:rPr>
              <a:t>Oui, je vais </a:t>
            </a:r>
            <a:r>
              <a:rPr lang="fr-FR" sz="1500" b="1" dirty="0">
                <a:solidFill>
                  <a:srgbClr val="38BDF8"/>
                </a:solidFill>
              </a:rPr>
              <a:t>le</a:t>
            </a:r>
            <a:r>
              <a:rPr lang="fr-FR" sz="1500" dirty="0">
                <a:solidFill>
                  <a:srgbClr val="F8FAFC"/>
                </a:solidFill>
              </a:rPr>
              <a:t> préparer, et je </a:t>
            </a:r>
            <a:r>
              <a:rPr lang="fr-FR" sz="1500" b="1" dirty="0">
                <a:solidFill>
                  <a:srgbClr val="38BDF8"/>
                </a:solidFill>
              </a:rPr>
              <a:t>lui</a:t>
            </a:r>
            <a:r>
              <a:rPr lang="fr-FR" sz="1500" dirty="0">
                <a:solidFill>
                  <a:srgbClr val="F8FAFC"/>
                </a:solidFill>
              </a:rPr>
              <a:t> ajouterai des framboises pour Sophie !</a:t>
            </a:r>
          </a:p>
        </p:txBody>
      </p:sp>
      <p:sp>
        <p:nvSpPr>
          <p:cNvPr id="12" name="QuestionBox"/>
          <p:cNvSpPr/>
          <p:nvPr/>
        </p:nvSpPr>
        <p:spPr>
          <a:xfrm>
            <a:off x="550000" y="4260000"/>
            <a:ext cx="11090000" cy="540000"/>
          </a:xfrm>
          <a:prstGeom prst="roundRect">
            <a:avLst>
              <a:gd name="adj" fmla="val 10000"/>
            </a:avLst>
          </a:prstGeom>
          <a:solidFill>
            <a:srgbClr val="422006"/>
          </a:solidFill>
          <a:ln w="12700">
            <a:solidFill>
              <a:srgbClr val="F59E0B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350" b="1" dirty="0">
                <a:solidFill>
                  <a:srgbClr val="FEF08A"/>
                </a:solidFill>
              </a:rPr>
              <a:t>💡 Question : Pourquoi Hermeline utilise-t-elle « les » avec appeler (appeler qqn) mais « leur » avec envoyer (envoyer qqch À qqn) ?</a:t>
            </a:r>
          </a:p>
        </p:txBody>
      </p:sp>
      <p:sp>
        <p:nvSpPr>
          <p:cNvPr id="13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Pose toujours la question : verbe + QUI/QUOI (COD) ou verbe + À QUI (COI) ! »</a:t>
            </a:r>
          </a:p>
        </p:txBody>
      </p:sp>
      <p:pic>
        <p:nvPicPr>
          <p:cNvPr id="14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5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(A2)  |  Diapositive 2 / 6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0EA5E9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0EA5E9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[A2] Diaporama A2.3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2. La Règle d'Or (Architecture)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Tableau Comparatif : COD vs COI (3e personne)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Identifie si le verbe se construit directement ou avec la préposition « à » :</a:t>
            </a:r>
          </a:p>
        </p:txBody>
      </p:sp>
      <p:graphicFrame>
        <p:nvGraphicFramePr>
          <p:cNvPr id="9" name="GrammarTable"/>
          <p:cNvGraphicFramePr>
            <a:graphicFrameLocks noGrp="1"/>
          </p:cNvGraphicFramePr>
          <p:nvPr/>
        </p:nvGraphicFramePr>
        <p:xfrm>
          <a:off x="550000" y="1620000"/>
          <a:ext cx="11090000" cy="3580000"/>
        </p:xfrm>
        <a:graphic>
          <a:graphicData uri="http://schemas.openxmlformats.org/drawingml/2006/table">
            <a:tbl>
              <a:tblPr firstRow="1" bandRow="1"/>
              <a:tblGrid>
                <a:gridCol w="2772500"/>
                <a:gridCol w="2772500"/>
                <a:gridCol w="2772500"/>
                <a:gridCol w="2772500"/>
              </a:tblGrid>
              <a:tr h="430000"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TYPE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CONSTRUCTION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SINGULIER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PLURIEL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COD (Direct)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Verbe +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qqn / qqch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(regarder, aimer, inviter, appeler)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le / la / l'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(Je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la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vois)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les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(Je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les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invite)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COI (Indirect)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Verbe +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à qqn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(parler à, téléphoner à, offrir à, répondre à)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lui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(masc. ET fém. : Je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lui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parle)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leur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(sans -s : Je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leur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écris)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</a:tbl>
          </a:graphicData>
        </a:graphic>
      </p:graphicFrame>
      <p:sp>
        <p:nvSpPr>
          <p:cNvPr id="10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Attention : « lui » remplace aussi bien un homme qu'une femme (« Je parle à Marie ➜ Je lui parle ») ! »</a:t>
            </a:r>
          </a:p>
        </p:txBody>
      </p:sp>
      <p:pic>
        <p:nvPicPr>
          <p:cNvPr id="11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2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(A2)  |  Diapositive 3 / 6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0EA5E9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0EA5E9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[A2] Diaporama A2.3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3. La Place du Pronom dans la Phrase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Où Placer le Pronom Complément ?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Devant le verbe conjugué, ou devant l'infinitif s'il y a deux verbes :</a:t>
            </a:r>
          </a:p>
        </p:txBody>
      </p:sp>
      <p:sp>
        <p:nvSpPr>
          <p:cNvPr id="9" name="FormulaBanner"/>
          <p:cNvSpPr/>
          <p:nvPr/>
        </p:nvSpPr>
        <p:spPr>
          <a:xfrm>
            <a:off x="550000" y="1620000"/>
            <a:ext cx="11090000" cy="560000"/>
          </a:xfrm>
          <a:prstGeom prst="roundRect">
            <a:avLst>
              <a:gd name="adj" fmla="val 12000"/>
            </a:avLst>
          </a:prstGeom>
          <a:solidFill>
            <a:srgbClr val="172554"/>
          </a:solidFill>
          <a:ln w="19050">
            <a:solidFill>
              <a:srgbClr val="3B82F6"/>
            </a:solidFill>
          </a:ln>
        </p:spPr>
        <p:txBody>
          <a:bodyPr wrap="square" lIns="220000" tIns="140000" rIns="220000" bIns="140000" anchor="ctr"/>
          <a:lstStyle/>
          <a:p>
            <a:pPr algn="ctr"/>
            <a:r>
              <a:rPr lang="fr-FR" sz="1550" b="1" dirty="0">
                <a:solidFill>
                  <a:srgbClr val="93C5FD"/>
                </a:solidFill>
              </a:rPr>
              <a:t>⚡ FORMULE : SUJET + (NE) + PRONOM + VERBE CONJUGUÉ (+ PAS)  |  SUJET + VERBE + PRONOM + INFINITIF</a:t>
            </a:r>
          </a:p>
        </p:txBody>
      </p:sp>
      <p:sp>
        <p:nvSpPr>
          <p:cNvPr id="10" name="ExLeft1"/>
          <p:cNvSpPr/>
          <p:nvPr/>
        </p:nvSpPr>
        <p:spPr>
          <a:xfrm>
            <a:off x="550000" y="228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PHRASE AVEC NOM</a:t>
            </a:r>
          </a:p>
          <a:p>
            <a:r>
              <a:rPr lang="fr-FR" sz="1400" dirty="0">
                <a:solidFill>
                  <a:srgbClr val="E2E8F0"/>
                </a:solidFill>
              </a:rPr>
              <a:t>Je regarde </a:t>
            </a:r>
            <a:r>
              <a:rPr lang="fr-FR" sz="1400" b="1" dirty="0">
                <a:solidFill>
                  <a:srgbClr val="38BDF8"/>
                </a:solidFill>
              </a:rPr>
              <a:t>le film</a:t>
            </a:r>
            <a:r>
              <a:rPr lang="fr-FR" sz="1400" dirty="0">
                <a:solidFill>
                  <a:srgbClr val="E2E8F0"/>
                </a:solidFill>
              </a:rPr>
              <a:t>.</a:t>
            </a:r>
          </a:p>
        </p:txBody>
      </p:sp>
      <p:sp>
        <p:nvSpPr>
          <p:cNvPr id="11" name="ExRight1"/>
          <p:cNvSpPr/>
          <p:nvPr/>
        </p:nvSpPr>
        <p:spPr>
          <a:xfrm>
            <a:off x="6185000" y="228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PHRASE AVEC PRONOM (COD / COI)</a:t>
            </a:r>
          </a:p>
          <a:p>
            <a:r>
              <a:rPr lang="fr-FR" sz="1400" dirty="0">
                <a:solidFill>
                  <a:srgbClr val="FFFFFF"/>
                </a:solidFill>
              </a:rPr>
              <a:t>Je </a:t>
            </a:r>
            <a:r>
              <a:rPr lang="fr-FR" sz="1400" b="1" dirty="0">
                <a:solidFill>
                  <a:srgbClr val="4ADE80"/>
                </a:solidFill>
              </a:rPr>
              <a:t>le</a:t>
            </a:r>
            <a:r>
              <a:rPr lang="fr-FR" sz="1400" dirty="0">
                <a:solidFill>
                  <a:srgbClr val="FFFFFF"/>
                </a:solidFill>
              </a:rPr>
              <a:t> regarde. / Je ne </a:t>
            </a:r>
            <a:r>
              <a:rPr lang="fr-FR" sz="1400" b="1" dirty="0">
                <a:solidFill>
                  <a:srgbClr val="4ADE80"/>
                </a:solidFill>
              </a:rPr>
              <a:t>le</a:t>
            </a:r>
            <a:r>
              <a:rPr lang="fr-FR" sz="1400" dirty="0">
                <a:solidFill>
                  <a:srgbClr val="FFFFFF"/>
                </a:solidFill>
              </a:rPr>
              <a:t> regarde pas.</a:t>
            </a:r>
          </a:p>
        </p:txBody>
      </p:sp>
      <p:sp>
        <p:nvSpPr>
          <p:cNvPr id="12" name="ExLeft2"/>
          <p:cNvSpPr/>
          <p:nvPr/>
        </p:nvSpPr>
        <p:spPr>
          <a:xfrm>
            <a:off x="550000" y="314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PHRASE AVEC NOM</a:t>
            </a:r>
          </a:p>
          <a:p>
            <a:r>
              <a:rPr lang="fr-FR" sz="1400" dirty="0">
                <a:solidFill>
                  <a:srgbClr val="E2E8F0"/>
                </a:solidFill>
              </a:rPr>
              <a:t>Nous téléphonons </a:t>
            </a:r>
            <a:r>
              <a:rPr lang="fr-FR" sz="1400" b="1" dirty="0">
                <a:solidFill>
                  <a:srgbClr val="38BDF8"/>
                </a:solidFill>
              </a:rPr>
              <a:t>à nos parents</a:t>
            </a:r>
            <a:r>
              <a:rPr lang="fr-FR" sz="1400" dirty="0">
                <a:solidFill>
                  <a:srgbClr val="E2E8F0"/>
                </a:solidFill>
              </a:rPr>
              <a:t>.</a:t>
            </a:r>
          </a:p>
        </p:txBody>
      </p:sp>
      <p:sp>
        <p:nvSpPr>
          <p:cNvPr id="13" name="ExRight2"/>
          <p:cNvSpPr/>
          <p:nvPr/>
        </p:nvSpPr>
        <p:spPr>
          <a:xfrm>
            <a:off x="6185000" y="314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PHRASE AVEC PRONOM (COD / COI)</a:t>
            </a:r>
          </a:p>
          <a:p>
            <a:r>
              <a:rPr lang="fr-FR" sz="1400" dirty="0">
                <a:solidFill>
                  <a:srgbClr val="FFFFFF"/>
                </a:solidFill>
              </a:rPr>
              <a:t>Nous </a:t>
            </a:r>
            <a:r>
              <a:rPr lang="fr-FR" sz="1400" b="1" dirty="0">
                <a:solidFill>
                  <a:srgbClr val="4ADE80"/>
                </a:solidFill>
              </a:rPr>
              <a:t>leur</a:t>
            </a:r>
            <a:r>
              <a:rPr lang="fr-FR" sz="1400" dirty="0">
                <a:solidFill>
                  <a:srgbClr val="FFFFFF"/>
                </a:solidFill>
              </a:rPr>
              <a:t> téléphonons.</a:t>
            </a:r>
          </a:p>
        </p:txBody>
      </p:sp>
      <p:sp>
        <p:nvSpPr>
          <p:cNvPr id="14" name="ExLeft3"/>
          <p:cNvSpPr/>
          <p:nvPr/>
        </p:nvSpPr>
        <p:spPr>
          <a:xfrm>
            <a:off x="550000" y="400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PHRASE AVEC NOM</a:t>
            </a:r>
          </a:p>
          <a:p>
            <a:r>
              <a:rPr lang="fr-FR" sz="1400" dirty="0">
                <a:solidFill>
                  <a:srgbClr val="E2E8F0"/>
                </a:solidFill>
              </a:rPr>
              <a:t>Je vais inviter </a:t>
            </a:r>
            <a:r>
              <a:rPr lang="fr-FR" sz="1400" b="1" dirty="0">
                <a:solidFill>
                  <a:srgbClr val="38BDF8"/>
                </a:solidFill>
              </a:rPr>
              <a:t>Camille</a:t>
            </a:r>
            <a:r>
              <a:rPr lang="fr-FR" sz="1400" dirty="0">
                <a:solidFill>
                  <a:srgbClr val="E2E8F0"/>
                </a:solidFill>
              </a:rPr>
              <a:t>.</a:t>
            </a:r>
          </a:p>
        </p:txBody>
      </p:sp>
      <p:sp>
        <p:nvSpPr>
          <p:cNvPr id="15" name="ExRight3"/>
          <p:cNvSpPr/>
          <p:nvPr/>
        </p:nvSpPr>
        <p:spPr>
          <a:xfrm>
            <a:off x="6185000" y="400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PHRASE AVEC PRONOM (COD / COI)</a:t>
            </a:r>
          </a:p>
          <a:p>
            <a:r>
              <a:rPr lang="fr-FR" sz="1400" dirty="0">
                <a:solidFill>
                  <a:srgbClr val="FFFFFF"/>
                </a:solidFill>
              </a:rPr>
              <a:t>Je vais </a:t>
            </a:r>
            <a:r>
              <a:rPr lang="fr-FR" sz="1400" b="1" dirty="0">
                <a:solidFill>
                  <a:srgbClr val="4ADE80"/>
                </a:solidFill>
              </a:rPr>
              <a:t>l'</a:t>
            </a:r>
            <a:r>
              <a:rPr lang="fr-FR" sz="1400" dirty="0">
                <a:solidFill>
                  <a:srgbClr val="FFFFFF"/>
                </a:solidFill>
              </a:rPr>
              <a:t>inviter. (devant l'infinitif !)</a:t>
            </a:r>
          </a:p>
        </p:txBody>
      </p:sp>
      <p:sp>
        <p:nvSpPr>
          <p:cNvPr id="16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Le pronom « leur » (COI pluriel) ne prend JAMAIS de « -s » devant un verbe : « Je leur dis » ! »</a:t>
            </a:r>
          </a:p>
        </p:txBody>
      </p:sp>
      <p:pic>
        <p:nvPicPr>
          <p:cNvPr id="17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8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(A2)  |  Diapositive 4 / 6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0EA5E9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0EA5E9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[A2] Diaporama A2.3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4. Piège Classique vs Règle Juste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Pièges Classiques à Éviter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Attention aux verbes qui changent de construction entre les langues :</a:t>
            </a:r>
          </a:p>
        </p:txBody>
      </p:sp>
      <p:sp>
        <p:nvSpPr>
          <p:cNvPr id="9" name="ContrastL1"/>
          <p:cNvSpPr/>
          <p:nvPr/>
        </p:nvSpPr>
        <p:spPr>
          <a:xfrm>
            <a:off x="550000" y="16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3B1219"/>
          </a:solidFill>
          <a:ln w="12700">
            <a:solidFill>
              <a:srgbClr val="EF4444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EF4444"/>
                </a:solidFill>
              </a:rPr>
              <a:t>À ÉVITER</a:t>
            </a:r>
          </a:p>
          <a:p>
            <a:r>
              <a:rPr lang="fr-FR" sz="1400" dirty="0">
                <a:solidFill>
                  <a:srgbClr val="FCA5A5"/>
                </a:solidFill>
              </a:rPr>
              <a:t>❌ Je parle à elle / Je lui regarde</a:t>
            </a:r>
          </a:p>
        </p:txBody>
      </p:sp>
      <p:sp>
        <p:nvSpPr>
          <p:cNvPr id="10" name="ContrastR1"/>
          <p:cNvSpPr/>
          <p:nvPr/>
        </p:nvSpPr>
        <p:spPr>
          <a:xfrm>
            <a:off x="6185000" y="16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FORME CORRECTE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✅ Je </a:t>
            </a:r>
            <a:r>
              <a:rPr lang="fr-FR" sz="1400" b="1" dirty="0">
                <a:solidFill>
                  <a:srgbClr val="4ADE80"/>
                </a:solidFill>
              </a:rPr>
              <a:t>lui</a:t>
            </a:r>
            <a:r>
              <a:rPr lang="fr-FR" sz="1400" dirty="0">
                <a:solidFill>
                  <a:srgbClr val="ECFDF5"/>
                </a:solidFill>
              </a:rPr>
              <a:t> parle (parler à) / Je </a:t>
            </a:r>
            <a:r>
              <a:rPr lang="fr-FR" sz="1400" b="1" dirty="0">
                <a:solidFill>
                  <a:srgbClr val="4ADE80"/>
                </a:solidFill>
              </a:rPr>
              <a:t>la</a:t>
            </a:r>
            <a:r>
              <a:rPr lang="fr-FR" sz="1400" dirty="0">
                <a:solidFill>
                  <a:srgbClr val="ECFDF5"/>
                </a:solidFill>
              </a:rPr>
              <a:t> regarde (regarder qqn)</a:t>
            </a:r>
          </a:p>
        </p:txBody>
      </p:sp>
      <p:sp>
        <p:nvSpPr>
          <p:cNvPr id="11" name="ContrastL2"/>
          <p:cNvSpPr/>
          <p:nvPr/>
        </p:nvSpPr>
        <p:spPr>
          <a:xfrm>
            <a:off x="550000" y="257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3B1219"/>
          </a:solidFill>
          <a:ln w="12700">
            <a:solidFill>
              <a:srgbClr val="EF4444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EF4444"/>
                </a:solidFill>
              </a:rPr>
              <a:t>À ÉVITER</a:t>
            </a:r>
          </a:p>
          <a:p>
            <a:r>
              <a:rPr lang="fr-FR" sz="1400" dirty="0">
                <a:solidFill>
                  <a:srgbClr val="FCA5A5"/>
                </a:solidFill>
              </a:rPr>
              <a:t>❌ Je leurs téléphone souvent</a:t>
            </a:r>
          </a:p>
        </p:txBody>
      </p:sp>
      <p:sp>
        <p:nvSpPr>
          <p:cNvPr id="12" name="ContrastR2"/>
          <p:cNvSpPr/>
          <p:nvPr/>
        </p:nvSpPr>
        <p:spPr>
          <a:xfrm>
            <a:off x="6185000" y="257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FORME CORRECTE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✅ Je </a:t>
            </a:r>
            <a:r>
              <a:rPr lang="fr-FR" sz="1400" b="1" dirty="0">
                <a:solidFill>
                  <a:srgbClr val="4ADE80"/>
                </a:solidFill>
              </a:rPr>
              <a:t>leur</a:t>
            </a:r>
            <a:r>
              <a:rPr lang="fr-FR" sz="1400" dirty="0">
                <a:solidFill>
                  <a:srgbClr val="ECFDF5"/>
                </a:solidFill>
              </a:rPr>
              <a:t> téléphone (jamais de -s à leur devant un verbe !)</a:t>
            </a:r>
          </a:p>
        </p:txBody>
      </p:sp>
      <p:sp>
        <p:nvSpPr>
          <p:cNvPr id="13" name="ContrastL3"/>
          <p:cNvSpPr/>
          <p:nvPr/>
        </p:nvSpPr>
        <p:spPr>
          <a:xfrm>
            <a:off x="550000" y="35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3B1219"/>
          </a:solidFill>
          <a:ln w="12700">
            <a:solidFill>
              <a:srgbClr val="EF4444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EF4444"/>
                </a:solidFill>
              </a:rPr>
              <a:t>À ÉVITER</a:t>
            </a:r>
          </a:p>
          <a:p>
            <a:r>
              <a:rPr lang="fr-FR" sz="1400" dirty="0">
                <a:solidFill>
                  <a:srgbClr val="FCA5A5"/>
                </a:solidFill>
              </a:rPr>
              <a:t>❌ Je ne regarde pas le</a:t>
            </a:r>
          </a:p>
        </p:txBody>
      </p:sp>
      <p:sp>
        <p:nvSpPr>
          <p:cNvPr id="14" name="ContrastR3"/>
          <p:cNvSpPr/>
          <p:nvPr/>
        </p:nvSpPr>
        <p:spPr>
          <a:xfrm>
            <a:off x="6185000" y="35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FORME CORRECTE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✅ Je </a:t>
            </a:r>
            <a:r>
              <a:rPr lang="fr-FR" sz="1400" b="1" dirty="0">
                <a:solidFill>
                  <a:srgbClr val="4ADE80"/>
                </a:solidFill>
              </a:rPr>
              <a:t>ne le regarde pas</a:t>
            </a:r>
            <a:r>
              <a:rPr lang="fr-FR" sz="1400" dirty="0">
                <a:solidFill>
                  <a:srgbClr val="ECFDF5"/>
                </a:solidFill>
              </a:rPr>
              <a:t> (ne + pronom + verbe + pas)</a:t>
            </a:r>
          </a:p>
        </p:txBody>
      </p:sp>
      <p:sp>
        <p:nvSpPr>
          <p:cNvPr id="15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Chercher, écouter, attendre, regarder sont DIRECTS en français : « J'attends le bus ➜ Je l'attends » ! »</a:t>
            </a:r>
          </a:p>
        </p:txBody>
      </p:sp>
      <p:pic>
        <p:nvPicPr>
          <p:cNvPr id="16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7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(A2)  |  Diapositive 5 / 6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0EA5E9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0EA5E9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[A2] Diaporama A2.3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5. À Vous de Jouer !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Défi Interactif des Mascottes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Transforme ou complète ces énoncés (clique pour révéler la solution) :</a:t>
            </a:r>
          </a:p>
        </p:txBody>
      </p:sp>
      <p:sp>
        <p:nvSpPr>
          <p:cNvPr id="9" name="ChallengeCard1"/>
          <p:cNvSpPr/>
          <p:nvPr/>
        </p:nvSpPr>
        <p:spPr>
          <a:xfrm>
            <a:off x="550000" y="162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1. Remplace le groupe souligné : « Tu connais cette chanson ? — Oui, je ______ connais. »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la (Oui, je la connais)</a:t>
            </a:r>
          </a:p>
        </p:txBody>
      </p:sp>
      <p:sp>
        <p:nvSpPr>
          <p:cNvPr id="10" name="ChallengeCard2"/>
          <p:cNvSpPr/>
          <p:nvPr/>
        </p:nvSpPr>
        <p:spPr>
          <a:xfrm>
            <a:off x="550000" y="247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2. Remplace : « Vous répondez au directeur ? — Oui, nous ______ répondons. »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lui (répondre À quelqu'un = COI)</a:t>
            </a:r>
          </a:p>
        </p:txBody>
      </p:sp>
      <p:sp>
        <p:nvSpPr>
          <p:cNvPr id="11" name="ChallengeCard3"/>
          <p:cNvSpPr/>
          <p:nvPr/>
        </p:nvSpPr>
        <p:spPr>
          <a:xfrm>
            <a:off x="550000" y="332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3. Remplace : « Il écrit un message à ses amis. — Il ______ écrit un message. »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leur (écrire À ses amis = COI pluriel)</a:t>
            </a:r>
          </a:p>
        </p:txBody>
      </p:sp>
      <p:sp>
        <p:nvSpPr>
          <p:cNvPr id="12" name="TakeawayBanner"/>
          <p:cNvSpPr/>
          <p:nvPr/>
        </p:nvSpPr>
        <p:spPr>
          <a:xfrm>
            <a:off x="550000" y="4190000"/>
            <a:ext cx="11090000" cy="520000"/>
          </a:xfrm>
          <a:prstGeom prst="roundRect">
            <a:avLst>
              <a:gd name="adj" fmla="val 10000"/>
            </a:avLst>
          </a:prstGeom>
          <a:solidFill>
            <a:srgbClr val="172554"/>
          </a:solidFill>
          <a:ln w="12700">
            <a:solidFill>
              <a:srgbClr val="F59E0B"/>
            </a:solidFill>
          </a:ln>
        </p:spPr>
        <p:txBody>
          <a:bodyPr wrap="square" lIns="220000" tIns="140000" rIns="220000" bIns="140000" anchor="ctr"/>
          <a:lstStyle/>
          <a:p>
            <a:pPr algn="ctr"/>
            <a:r>
              <a:rPr lang="fr-FR" sz="1350" b="1" dirty="0">
                <a:solidFill>
                  <a:srgbClr val="FDE68A"/>
                </a:solidFill>
              </a:rPr>
              <a:t>🌟 Règle d'or : Sans préposition = LE / LA / LES (COD) | Avec « À + personne » = LUI / LEUR (COI) placé devant le verbe !</a:t>
            </a:r>
          </a:p>
        </p:txBody>
      </p:sp>
      <p:sp>
        <p:nvSpPr>
          <p:cNvPr id="13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Tes phrases sont maintenant fluides et naturelles comme celles d'un francophone ! »</a:t>
            </a:r>
          </a:p>
        </p:txBody>
      </p:sp>
      <p:pic>
        <p:nvPicPr>
          <p:cNvPr id="14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5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(A2)  |  Diapositive 6 / 6</a:t>
            </a:r>
          </a:p>
        </p:txBody>
      </p:sp>
    </p:spTree>
  </p:cSld>
</p:sld>
</file>

<file path=ppt/theme/theme1.xml><?xml version="1.0" encoding="utf-8"?>
<a:theme xmlns:a="http://schemas.openxmlformats.org/drawingml/2006/main" name="Bonjou Presentation">
  <a:themeElements>
    <a:clrScheme name="Bonjou">
      <a:dk1>
        <a:srgbClr val="0F172A"/>
      </a:dk1>
      <a:lt1>
        <a:srgbClr val="FFFFFF"/>
      </a:lt1>
      <a:dk2>
        <a:srgbClr val="1E293B"/>
      </a:dk2>
      <a:lt2>
        <a:srgbClr val="F8FAFC"/>
      </a:lt2>
      <a:accent1>
        <a:srgbClr val="E8742C"/>
      </a:accent1>
      <a:accent2>
        <a:srgbClr val="38BDF8"/>
      </a:accent2>
      <a:accent3>
        <a:srgbClr val="10B981"/>
      </a:accent3>
      <a:accent4>
        <a:srgbClr val="F59E0B"/>
      </a:accent4>
      <a:accent5>
        <a:srgbClr val="8B5CF6"/>
      </a:accent5>
      <a:accent6>
        <a:srgbClr val="EC4899"/>
      </a:accent6>
      <a:hlink>
        <a:srgbClr val="38BDF8"/>
      </a:hlink>
      <a:folHlink>
        <a:srgbClr val="A855F7"/>
      </a:folHlink>
    </a:clrScheme>
    <a:fontScheme name="Bonjou Fonts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9525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Bonjou Teaching Slides Compiler</Application>
  <PresentationFormat>On-screen Show (16:9)</PresentationFormat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Diaporama A2.3 — Les Pronoms COD &amp; COI (Le, La, Les, Lui, Leur)</dc:title>
  <dc:creator>Bonjou French Learning — Renard &amp; Hermeline</dc:creator>
  <dc:description>Éviter les répétitions et placer les pronoms compléments avant le verbe</dc:description>
</cp:coreProperties>
</file>