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6B6D4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6B6D4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Pronoms EN et Y : Le Secret de la Fluidité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parler comme un vrai francophone sans répéter sans cesse les mêmes mots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Pronom Y = Remplace un LIEU (à, dans, chez, sur) ou un objet précédé de « À »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Pronom EN = Remplace une QUANTITÉ, un partitif ou un objet précédé de « DE »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Emplacement : Toujours placé DEVANT le verbe conjugué (ou l'auxiliaire au passé composé)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Les Français adorent raccourcir leurs phrases : au lieu de répéter tout le groupe nominal, on glisse un petit 'en' ou 'y'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6B6D4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6B6D4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en Dialogue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Préparatifs de Voyage chez Hermeline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et observe ce que remplacent les lettres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6625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Renard, tu vas </a:t>
            </a:r>
            <a:r>
              <a:rPr lang="fr-FR" sz="1500" b="1" dirty="0">
                <a:solidFill>
                  <a:srgbClr val="38BDF8"/>
                </a:solidFill>
              </a:rPr>
              <a:t>à la gare</a:t>
            </a:r>
            <a:r>
              <a:rPr lang="fr-FR" sz="1500" dirty="0">
                <a:solidFill>
                  <a:srgbClr val="F8FAFC"/>
                </a:solidFill>
              </a:rPr>
              <a:t> ce matin ?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372500"/>
            <a:ext cx="11090000" cy="6625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Oui, j'</a:t>
            </a:r>
            <a:r>
              <a:rPr lang="fr-FR" sz="1500" b="1" dirty="0">
                <a:solidFill>
                  <a:srgbClr val="38BDF8"/>
                </a:solidFill>
              </a:rPr>
              <a:t>y</a:t>
            </a:r>
            <a:r>
              <a:rPr lang="fr-FR" sz="1500" dirty="0">
                <a:solidFill>
                  <a:srgbClr val="F8FAFC"/>
                </a:solidFill>
              </a:rPr>
              <a:t> vais pour acheter les billets. Tu as besoin </a:t>
            </a:r>
            <a:r>
              <a:rPr lang="fr-FR" sz="1500" b="1" dirty="0">
                <a:solidFill>
                  <a:srgbClr val="38BDF8"/>
                </a:solidFill>
              </a:rPr>
              <a:t>de pommes</a:t>
            </a:r>
            <a:r>
              <a:rPr lang="fr-FR" sz="1500" dirty="0">
                <a:solidFill>
                  <a:srgbClr val="F8FAFC"/>
                </a:solidFill>
              </a:rPr>
              <a:t> ?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125000"/>
            <a:ext cx="11090000" cy="6625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Oui, achètes-</a:t>
            </a:r>
            <a:r>
              <a:rPr lang="fr-FR" sz="1500" b="1" dirty="0">
                <a:solidFill>
                  <a:srgbClr val="38BDF8"/>
                </a:solidFill>
              </a:rPr>
              <a:t>en</a:t>
            </a:r>
            <a:r>
              <a:rPr lang="fr-FR" sz="1500" dirty="0">
                <a:solidFill>
                  <a:srgbClr val="F8FAFC"/>
                </a:solidFill>
              </a:rPr>
              <a:t> trois, s'il te plaît. Tu te souviens </a:t>
            </a:r>
            <a:r>
              <a:rPr lang="fr-FR" sz="1500" b="1" dirty="0">
                <a:solidFill>
                  <a:srgbClr val="38BDF8"/>
                </a:solidFill>
              </a:rPr>
              <a:t>de notre itinéraire</a:t>
            </a:r>
            <a:r>
              <a:rPr lang="fr-FR" sz="1500" dirty="0">
                <a:solidFill>
                  <a:srgbClr val="F8FAFC"/>
                </a:solidFill>
              </a:rPr>
              <a:t> ?</a:t>
            </a:r>
          </a:p>
        </p:txBody>
      </p:sp>
      <p:sp>
        <p:nvSpPr>
          <p:cNvPr id="12" name="DialogueTurn4"/>
          <p:cNvSpPr/>
          <p:nvPr/>
        </p:nvSpPr>
        <p:spPr>
          <a:xfrm>
            <a:off x="550000" y="3877500"/>
            <a:ext cx="11090000" cy="6625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Ne t'inquiète pas, je m'</a:t>
            </a:r>
            <a:r>
              <a:rPr lang="fr-FR" sz="1500" b="1" dirty="0">
                <a:solidFill>
                  <a:srgbClr val="38BDF8"/>
                </a:solidFill>
              </a:rPr>
              <a:t>en</a:t>
            </a:r>
            <a:r>
              <a:rPr lang="fr-FR" sz="1500" dirty="0">
                <a:solidFill>
                  <a:srgbClr val="F8FAFC"/>
                </a:solidFill>
              </a:rPr>
              <a:t> souviens parfaitement !</a:t>
            </a:r>
          </a:p>
        </p:txBody>
      </p:sp>
      <p:sp>
        <p:nvSpPr>
          <p:cNvPr id="13" name="QuestionBox"/>
          <p:cNvSpPr/>
          <p:nvPr/>
        </p:nvSpPr>
        <p:spPr>
          <a:xfrm>
            <a:off x="550000" y="46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 remplace 'y' dans la 2e réplique ? Que remplace 'en' dans les 3e et 4e répliques ?</a:t>
            </a:r>
          </a:p>
        </p:txBody>
      </p:sp>
      <p:sp>
        <p:nvSpPr>
          <p:cNvPr id="14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Cherche quel mot 'y' et 'en' évitent de répéter ! »</a:t>
            </a:r>
          </a:p>
        </p:txBody>
      </p:sp>
      <p:pic>
        <p:nvPicPr>
          <p:cNvPr id="15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6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6B6D4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6B6D4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Carte d'Identité de « Y »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 Territoire du Pronom Y : Lieu &amp; Préposition « À »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Y = Lieu (où on va, où on est) OU verbes avec « à + chose »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3696666"/>
                <a:gridCol w="3696666"/>
                <a:gridCol w="3696666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FONCTION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QUESTION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REPONSE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Un Lieu d'arrivée / séjour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vas à Paris / chez le médecin / en France ?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Oui,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y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vais. / Oui,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y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suis.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Verbe + À + CHOSE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penses à ton avenir ?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Oui,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y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pense tous les jours.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Participer à une activité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participes au débat de ce soir ?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Bien sûr,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y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participe avec plaisir.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Attention : si c'est une personne après 'à' (penser à Pierre), on garde le pronom tonique : 'Je pense à lui', pas 'j'y pense'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6B6D4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6B6D4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La Carte d'Identité de « EN »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 Territoire du Pronom EN : Quantités &amp; Préposition « DE »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EN = Partitifs, nombres, quantités indéterminées OU verbes avec « de »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3696666"/>
                <a:gridCol w="3696666"/>
                <a:gridCol w="3696666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FONCTION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QUESTION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REPONSE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Partitif (du, de la, des)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veux du thé ? 🍵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Oui,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en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veux bien, merci.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Quantité chiffrée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Combien de livres as-tu achetés ? 📚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en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ai acheté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trois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Verbe + DE + Chose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as besoin de ce tournevis ?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Non, je n'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en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ai pas besoin.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Provenance d'un lieu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viens de la boulangerie ?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Oui,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en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viens à l'instant.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Astuce avec les nombres : on ajoute le chiffre à la fin de la phrase : 'J'en ai deux'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6B6D4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6B6D4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Le Duel Récapitulatif : Y vs EN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Penser à (Y) vs Parler de (EN)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La préposition du verbe décide tout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J'en pense souvent (à mon projet) ❌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Penser À ➜ J'</a:t>
            </a:r>
            <a:r>
              <a:rPr lang="fr-FR" sz="1400" b="1" dirty="0">
                <a:solidFill>
                  <a:srgbClr val="4ADE80"/>
                </a:solidFill>
              </a:rPr>
              <a:t>y</a:t>
            </a:r>
            <a:r>
              <a:rPr lang="fr-FR" sz="1400" dirty="0">
                <a:solidFill>
                  <a:srgbClr val="ECFDF5"/>
                </a:solidFill>
              </a:rPr>
              <a:t> pense souvent ✅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J'y parle souvent (de ce projet) ❌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Parler DE ➜ J'</a:t>
            </a:r>
            <a:r>
              <a:rPr lang="fr-FR" sz="1400" b="1" dirty="0">
                <a:solidFill>
                  <a:srgbClr val="4ADE80"/>
                </a:solidFill>
              </a:rPr>
              <a:t>en</a:t>
            </a:r>
            <a:r>
              <a:rPr lang="fr-FR" sz="1400" dirty="0">
                <a:solidFill>
                  <a:srgbClr val="ECFDF5"/>
                </a:solidFill>
              </a:rPr>
              <a:t> parle souvent ✅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J'ai acheté deux ❌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J'</a:t>
            </a:r>
            <a:r>
              <a:rPr lang="fr-FR" sz="1400" b="1" dirty="0">
                <a:solidFill>
                  <a:srgbClr val="4ADE80"/>
                </a:solidFill>
              </a:rPr>
              <a:t>en</a:t>
            </a:r>
            <a:r>
              <a:rPr lang="fr-FR" sz="1400" dirty="0">
                <a:solidFill>
                  <a:srgbClr val="ECFDF5"/>
                </a:solidFill>
              </a:rPr>
              <a:t> ai acheté deux (EN est obligatoire devant le chiffre !) ✅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Regarde la construction du verbe : réfléchir À quelque chose ➜ Y | avoir peur DE quelque chose ➜ EN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06B6D4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06B6D4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[B1] Diaporama B1.2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Défi des Mascottes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Gymnastique Pronominale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Réponds aux questions en utilisant obligatoirement EN ou Y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Est-ce que tu vas au cinéma ce soir ? ➜ Oui, ______.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Oui, j'y vais (Lieu avec 'au' = Y).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Combien de tasses de café as-tu bues ? ➜ J'______ deux.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J'en ai bu deux (Quantité chiffrée = EN).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Est-ce qu'Hermeline a peur des orages ? ➜ Oui, elle ______.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Oui, elle en a peur (Avoir peur DE = EN).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Préposition À / Lieu = Y | Préposition DE / Quantité = EN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Repère la préposition cachée derrière le verbe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(B1)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B1.2 — Les Pronoms En et Y : Économie Cognitive &amp; Fluidité</dc:title>
  <dc:creator>Bonjou French Learning — Renard &amp; Hermeline</dc:creator>
  <dc:description>Remplacer les compléments de lieu, de quantité et les prépositions À et DE</dc:description>
</cp:coreProperties>
</file>