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 type="screen16x9"/>
  <p:notesSz cx="6858000" cy="9144000"/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8B5CF6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8B5CF6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[B1] Diaporama B1.3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🎯 Objectif Communicatif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923C"/>
                </a:solidFill>
              </a:rPr>
              <a:t>Renard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Les Pronoms Relatifs Simples (Qui, Que, Où, Dont)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Comment choisir instantanément entre QUI, QUE, OÙ et DONT sans jamais hésiter ?</a:t>
            </a:r>
          </a:p>
        </p:txBody>
      </p:sp>
      <p:sp>
        <p:nvSpPr>
          <p:cNvPr id="9" name="BulletCard1"/>
          <p:cNvSpPr/>
          <p:nvPr/>
        </p:nvSpPr>
        <p:spPr>
          <a:xfrm>
            <a:off x="550000" y="1620000"/>
            <a:ext cx="11090000" cy="92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80000" tIns="140000" rIns="280000" bIns="140000" anchor="ctr"/>
          <a:lstStyle/>
          <a:p>
            <a:r>
              <a:rPr lang="fr-FR" sz="1600" dirty="0">
                <a:solidFill>
                  <a:srgbClr val="F8FAFC"/>
                </a:solidFill>
              </a:rPr>
              <a:t>✓ Identifier la </a:t>
            </a:r>
            <a:r>
              <a:rPr lang="fr-FR" sz="1600" b="1" dirty="0">
                <a:solidFill>
                  <a:srgbClr val="38BDF8"/>
                </a:solidFill>
              </a:rPr>
              <a:t>fonction grammaticale</a:t>
            </a:r>
            <a:r>
              <a:rPr lang="fr-FR" sz="1600" dirty="0">
                <a:solidFill>
                  <a:srgbClr val="F8FAFC"/>
                </a:solidFill>
              </a:rPr>
              <a:t> du mot remplacé dans la proposition subordonnée</a:t>
            </a:r>
          </a:p>
        </p:txBody>
      </p:sp>
      <p:sp>
        <p:nvSpPr>
          <p:cNvPr id="10" name="BulletCard2"/>
          <p:cNvSpPr/>
          <p:nvPr/>
        </p:nvSpPr>
        <p:spPr>
          <a:xfrm>
            <a:off x="550000" y="2660000"/>
            <a:ext cx="11090000" cy="92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80000" tIns="140000" rIns="280000" bIns="140000" anchor="ctr"/>
          <a:lstStyle/>
          <a:p>
            <a:r>
              <a:rPr lang="fr-FR" sz="1600" dirty="0">
                <a:solidFill>
                  <a:srgbClr val="F8FAFC"/>
                </a:solidFill>
              </a:rPr>
              <a:t>✓ Opposer </a:t>
            </a:r>
            <a:r>
              <a:rPr lang="fr-FR" sz="1600" b="1" dirty="0">
                <a:solidFill>
                  <a:srgbClr val="38BDF8"/>
                </a:solidFill>
              </a:rPr>
              <a:t>QUI</a:t>
            </a:r>
            <a:r>
              <a:rPr lang="fr-FR" sz="1600" dirty="0">
                <a:solidFill>
                  <a:srgbClr val="F8FAFC"/>
                </a:solidFill>
              </a:rPr>
              <a:t> (sujet + verbe) et </a:t>
            </a:r>
            <a:r>
              <a:rPr lang="fr-FR" sz="1600" b="1" dirty="0">
                <a:solidFill>
                  <a:srgbClr val="38BDF8"/>
                </a:solidFill>
              </a:rPr>
              <a:t>QUE / QU'</a:t>
            </a:r>
            <a:r>
              <a:rPr lang="fr-FR" sz="1600" dirty="0">
                <a:solidFill>
                  <a:srgbClr val="F8FAFC"/>
                </a:solidFill>
              </a:rPr>
              <a:t> (COD + sujet + verbe)</a:t>
            </a:r>
          </a:p>
        </p:txBody>
      </p:sp>
      <p:sp>
        <p:nvSpPr>
          <p:cNvPr id="11" name="BulletCard3"/>
          <p:cNvSpPr/>
          <p:nvPr/>
        </p:nvSpPr>
        <p:spPr>
          <a:xfrm>
            <a:off x="550000" y="3700000"/>
            <a:ext cx="11090000" cy="92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80000" tIns="140000" rIns="280000" bIns="140000" anchor="ctr"/>
          <a:lstStyle/>
          <a:p>
            <a:r>
              <a:rPr lang="fr-FR" sz="1600" dirty="0">
                <a:solidFill>
                  <a:srgbClr val="F8FAFC"/>
                </a:solidFill>
              </a:rPr>
              <a:t>✓ Maîtriser </a:t>
            </a:r>
            <a:r>
              <a:rPr lang="fr-FR" sz="1600" b="1" dirty="0">
                <a:solidFill>
                  <a:srgbClr val="38BDF8"/>
                </a:solidFill>
              </a:rPr>
              <a:t>OÙ</a:t>
            </a:r>
            <a:r>
              <a:rPr lang="fr-FR" sz="1600" dirty="0">
                <a:solidFill>
                  <a:srgbClr val="F8FAFC"/>
                </a:solidFill>
              </a:rPr>
              <a:t> (lieu ET temps) et </a:t>
            </a:r>
            <a:r>
              <a:rPr lang="fr-FR" sz="1600" b="1" dirty="0">
                <a:solidFill>
                  <a:srgbClr val="38BDF8"/>
                </a:solidFill>
              </a:rPr>
              <a:t>DONT</a:t>
            </a:r>
            <a:r>
              <a:rPr lang="fr-FR" sz="1600" dirty="0">
                <a:solidFill>
                  <a:srgbClr val="F8FAFC"/>
                </a:solidFill>
              </a:rPr>
              <a:t> (tout complément introduit par </a:t>
            </a:r>
            <a:r>
              <a:rPr lang="fr-FR" sz="1600" b="1" dirty="0">
                <a:solidFill>
                  <a:srgbClr val="38BDF8"/>
                </a:solidFill>
              </a:rPr>
              <a:t>de</a:t>
            </a:r>
            <a:r>
              <a:rPr lang="fr-FR" sz="1600" dirty="0">
                <a:solidFill>
                  <a:srgbClr val="F8FAFC"/>
                </a:solidFill>
              </a:rPr>
              <a:t>)</a:t>
            </a:r>
          </a:p>
        </p:txBody>
      </p:sp>
      <p:sp>
        <p:nvSpPr>
          <p:cNvPr id="12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Renard : </a:t>
            </a:r>
            <a:r>
              <a:rPr lang="fr-FR" sz="1350" dirty="0">
                <a:solidFill>
                  <a:srgbClr val="FEF3C7"/>
                </a:solidFill>
              </a:rPr>
              <a:t>« Astuce visuelle : regarde toujours ce qui suit immédiatement le pronom relatif, mais vérifie surtout la préposition « de » ! »</a:t>
            </a:r>
          </a:p>
        </p:txBody>
      </p:sp>
      <p:pic>
        <p:nvPicPr>
          <p:cNvPr id="13" name="MascotDock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4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(B1)  |  Diapositive 1 / 6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8B5CF6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8B5CF6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[B1] Diaporama B1.3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1. Observation &amp; Découverte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7185"/>
                </a:solidFill>
              </a:rPr>
              <a:t>Hermeline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Critique de Film au Ciné-Club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Lis ce dialogue authentique et observe les formes en gras :</a:t>
            </a:r>
          </a:p>
        </p:txBody>
      </p:sp>
      <p:sp>
        <p:nvSpPr>
          <p:cNvPr id="9" name="DialogueTurn1"/>
          <p:cNvSpPr/>
          <p:nvPr/>
        </p:nvSpPr>
        <p:spPr>
          <a:xfrm>
            <a:off x="550000" y="1620000"/>
            <a:ext cx="11090000" cy="78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881337"/>
            </a:solidFill>
          </a:ln>
        </p:spPr>
        <p:txBody>
          <a:bodyPr wrap="square" lIns="260000" tIns="140000" rIns="260000" bIns="140000" anchor="ctr"/>
          <a:lstStyle/>
          <a:p>
            <a:r>
              <a:rPr lang="fr-FR" sz="1450" b="1" dirty="0">
                <a:solidFill>
                  <a:srgbClr val="FB7185"/>
                </a:solidFill>
              </a:rPr>
              <a:t>Hermeline :  </a:t>
            </a:r>
            <a:r>
              <a:rPr lang="fr-FR" sz="1500" dirty="0">
                <a:solidFill>
                  <a:srgbClr val="F8FAFC"/>
                </a:solidFill>
              </a:rPr>
              <a:t>Voici le réalisateur </a:t>
            </a:r>
            <a:r>
              <a:rPr lang="fr-FR" sz="1500" b="1" dirty="0">
                <a:solidFill>
                  <a:srgbClr val="38BDF8"/>
                </a:solidFill>
              </a:rPr>
              <a:t>qui</a:t>
            </a:r>
            <a:r>
              <a:rPr lang="fr-FR" sz="1500" dirty="0">
                <a:solidFill>
                  <a:srgbClr val="F8FAFC"/>
                </a:solidFill>
              </a:rPr>
              <a:t> a gagné la Palme d'or et le film </a:t>
            </a:r>
            <a:r>
              <a:rPr lang="fr-FR" sz="1500" b="1" dirty="0">
                <a:solidFill>
                  <a:srgbClr val="38BDF8"/>
                </a:solidFill>
              </a:rPr>
              <a:t>que</a:t>
            </a:r>
            <a:r>
              <a:rPr lang="fr-FR" sz="1500" dirty="0">
                <a:solidFill>
                  <a:srgbClr val="F8FAFC"/>
                </a:solidFill>
              </a:rPr>
              <a:t> je t'ai recommandé.</a:t>
            </a:r>
          </a:p>
        </p:txBody>
      </p:sp>
      <p:sp>
        <p:nvSpPr>
          <p:cNvPr id="10" name="DialogueTurn2"/>
          <p:cNvSpPr/>
          <p:nvPr/>
        </p:nvSpPr>
        <p:spPr>
          <a:xfrm>
            <a:off x="550000" y="2490000"/>
            <a:ext cx="11090000" cy="78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7C2D12"/>
            </a:solidFill>
          </a:ln>
        </p:spPr>
        <p:txBody>
          <a:bodyPr wrap="square" lIns="260000" tIns="140000" rIns="260000" bIns="140000" anchor="ctr"/>
          <a:lstStyle/>
          <a:p>
            <a:r>
              <a:rPr lang="fr-FR" sz="1450" b="1" dirty="0">
                <a:solidFill>
                  <a:srgbClr val="FB923C"/>
                </a:solidFill>
              </a:rPr>
              <a:t>Renard :  </a:t>
            </a:r>
            <a:r>
              <a:rPr lang="fr-FR" sz="1500" dirty="0">
                <a:solidFill>
                  <a:srgbClr val="F8FAFC"/>
                </a:solidFill>
              </a:rPr>
              <a:t>C'est justement l'histoire </a:t>
            </a:r>
            <a:r>
              <a:rPr lang="fr-FR" sz="1500" b="1" dirty="0">
                <a:solidFill>
                  <a:srgbClr val="38BDF8"/>
                </a:solidFill>
              </a:rPr>
              <a:t>dont</a:t>
            </a:r>
            <a:r>
              <a:rPr lang="fr-FR" sz="1500" dirty="0">
                <a:solidFill>
                  <a:srgbClr val="F8FAFC"/>
                </a:solidFill>
              </a:rPr>
              <a:t> tout le monde parle cette semaine !</a:t>
            </a:r>
          </a:p>
        </p:txBody>
      </p:sp>
      <p:sp>
        <p:nvSpPr>
          <p:cNvPr id="11" name="DialogueTurn3"/>
          <p:cNvSpPr/>
          <p:nvPr/>
        </p:nvSpPr>
        <p:spPr>
          <a:xfrm>
            <a:off x="550000" y="3360000"/>
            <a:ext cx="11090000" cy="78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881337"/>
            </a:solidFill>
          </a:ln>
        </p:spPr>
        <p:txBody>
          <a:bodyPr wrap="square" lIns="260000" tIns="140000" rIns="260000" bIns="140000" anchor="ctr"/>
          <a:lstStyle/>
          <a:p>
            <a:r>
              <a:rPr lang="fr-FR" sz="1450" b="1" dirty="0">
                <a:solidFill>
                  <a:srgbClr val="FB7185"/>
                </a:solidFill>
              </a:rPr>
              <a:t>Hermeline :  </a:t>
            </a:r>
            <a:r>
              <a:rPr lang="fr-FR" sz="1500" dirty="0">
                <a:solidFill>
                  <a:srgbClr val="F8FAFC"/>
                </a:solidFill>
              </a:rPr>
              <a:t>Je me souviens très bien du jour </a:t>
            </a:r>
            <a:r>
              <a:rPr lang="fr-FR" sz="1500" b="1" dirty="0">
                <a:solidFill>
                  <a:srgbClr val="38BDF8"/>
                </a:solidFill>
              </a:rPr>
              <a:t>où</a:t>
            </a:r>
            <a:r>
              <a:rPr lang="fr-FR" sz="1500" dirty="0">
                <a:solidFill>
                  <a:srgbClr val="F8FAFC"/>
                </a:solidFill>
              </a:rPr>
              <a:t> nous l'avons vu en avant-première.</a:t>
            </a:r>
          </a:p>
        </p:txBody>
      </p:sp>
      <p:sp>
        <p:nvSpPr>
          <p:cNvPr id="12" name="QuestionBox"/>
          <p:cNvSpPr/>
          <p:nvPr/>
        </p:nvSpPr>
        <p:spPr>
          <a:xfrm>
            <a:off x="550000" y="4260000"/>
            <a:ext cx="11090000" cy="540000"/>
          </a:xfrm>
          <a:prstGeom prst="roundRect">
            <a:avLst>
              <a:gd name="adj" fmla="val 10000"/>
            </a:avLst>
          </a:prstGeom>
          <a:solidFill>
            <a:srgbClr val="422006"/>
          </a:solidFill>
          <a:ln w="12700">
            <a:solidFill>
              <a:srgbClr val="F59E0B"/>
            </a:solidFill>
          </a:ln>
        </p:spPr>
        <p:txBody>
          <a:bodyPr wrap="square" lIns="240000" tIns="140000" rIns="240000" bIns="140000" anchor="ctr"/>
          <a:lstStyle/>
          <a:p>
            <a:r>
              <a:rPr lang="fr-FR" sz="1350" b="1" dirty="0">
                <a:solidFill>
                  <a:srgbClr val="FEF08A"/>
                </a:solidFill>
              </a:rPr>
              <a:t>💡 Question : Pourquoi dit-on « l'histoire DONT tout le monde parle » et « le jour OÙ nous l'avons vu » ?</a:t>
            </a:r>
          </a:p>
        </p:txBody>
      </p:sp>
      <p:sp>
        <p:nvSpPr>
          <p:cNvPr id="13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Hermeline : </a:t>
            </a:r>
            <a:r>
              <a:rPr lang="fr-FR" sz="1350" dirty="0">
                <a:solidFill>
                  <a:srgbClr val="FEF3C7"/>
                </a:solidFill>
              </a:rPr>
              <a:t>« On dit « parler DE quelque chose » ➜ le « de » caché déclenche automatiquement le pronom DONT ! »</a:t>
            </a:r>
          </a:p>
        </p:txBody>
      </p:sp>
      <p:pic>
        <p:nvPicPr>
          <p:cNvPr id="14" name="MascotDock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5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(B1)  |  Diapositive 2 / 6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8B5CF6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8B5CF6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[B1] Diaporama B1.3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2. La Règle d'Or (Architecture)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923C"/>
                </a:solidFill>
              </a:rPr>
              <a:t>Renard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Matrice Décisionnelle des 4 Pronoms Relatifs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Chaque pronom correspond à une fonction syntaxique précise :</a:t>
            </a:r>
          </a:p>
        </p:txBody>
      </p:sp>
      <p:graphicFrame>
        <p:nvGraphicFramePr>
          <p:cNvPr id="9" name="GrammarTable"/>
          <p:cNvGraphicFramePr>
            <a:graphicFrameLocks noGrp="1"/>
          </p:cNvGraphicFramePr>
          <p:nvPr/>
        </p:nvGraphicFramePr>
        <p:xfrm>
          <a:off x="550000" y="1620000"/>
          <a:ext cx="11090000" cy="3580000"/>
        </p:xfrm>
        <a:graphic>
          <a:graphicData uri="http://schemas.openxmlformats.org/drawingml/2006/table">
            <a:tbl>
              <a:tblPr firstRow="1" bandRow="1"/>
              <a:tblGrid>
                <a:gridCol w="2772500"/>
                <a:gridCol w="2772500"/>
                <a:gridCol w="2772500"/>
                <a:gridCol w="2772500"/>
              </a:tblGrid>
              <a:tr h="430000">
                <a:tc>
                  <a:txBody>
                    <a:bodyPr lIns="120000" rIns="120000" tIns="60000" bIns="60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93C5FD"/>
                          </a:solidFill>
                        </a:rPr>
                        <a:t>PRONOM</a:t>
                      </a:r>
                    </a:p>
                  </a:txBody>
                  <a:tcPr marL="120000" marR="120000" marT="60000" marB="60000" anchor="ctr">
                    <a:lnL w="12700">
                      <a:solidFill>
                        <a:srgbClr val="334155"/>
                      </a:solidFill>
                    </a:lnL>
                    <a:lnR w="12700">
                      <a:solidFill>
                        <a:srgbClr val="334155"/>
                      </a:solidFill>
                    </a:lnR>
                    <a:lnT w="12700">
                      <a:solidFill>
                        <a:srgbClr val="3B82F6"/>
                      </a:solidFill>
                    </a:lnT>
                    <a:lnB w="19050">
                      <a:solidFill>
                        <a:srgbClr val="3B82F6"/>
                      </a:solidFill>
                    </a:lnB>
                    <a:solidFill>
                      <a:srgbClr val="172554"/>
                    </a:solidFill>
                  </a:tcPr>
                </a:tc>
                <a:tc>
                  <a:txBody>
                    <a:bodyPr lIns="120000" rIns="120000" tIns="60000" bIns="60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93C5FD"/>
                          </a:solidFill>
                        </a:rPr>
                        <a:t>FONCTION</a:t>
                      </a:r>
                    </a:p>
                  </a:txBody>
                  <a:tcPr marL="120000" marR="120000" marT="60000" marB="60000" anchor="ctr">
                    <a:lnL w="12700">
                      <a:solidFill>
                        <a:srgbClr val="334155"/>
                      </a:solidFill>
                    </a:lnL>
                    <a:lnR w="12700">
                      <a:solidFill>
                        <a:srgbClr val="334155"/>
                      </a:solidFill>
                    </a:lnR>
                    <a:lnT w="12700">
                      <a:solidFill>
                        <a:srgbClr val="3B82F6"/>
                      </a:solidFill>
                    </a:lnT>
                    <a:lnB w="19050">
                      <a:solidFill>
                        <a:srgbClr val="3B82F6"/>
                      </a:solidFill>
                    </a:lnB>
                    <a:solidFill>
                      <a:srgbClr val="172554"/>
                    </a:solidFill>
                  </a:tcPr>
                </a:tc>
                <a:tc>
                  <a:txBody>
                    <a:bodyPr lIns="120000" rIns="120000" tIns="60000" bIns="60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93C5FD"/>
                          </a:solidFill>
                        </a:rPr>
                        <a:t>INDICE_STRUCTUREL</a:t>
                      </a:r>
                    </a:p>
                  </a:txBody>
                  <a:tcPr marL="120000" marR="120000" marT="60000" marB="60000" anchor="ctr">
                    <a:lnL w="12700">
                      <a:solidFill>
                        <a:srgbClr val="334155"/>
                      </a:solidFill>
                    </a:lnL>
                    <a:lnR w="12700">
                      <a:solidFill>
                        <a:srgbClr val="334155"/>
                      </a:solidFill>
                    </a:lnR>
                    <a:lnT w="12700">
                      <a:solidFill>
                        <a:srgbClr val="3B82F6"/>
                      </a:solidFill>
                    </a:lnT>
                    <a:lnB w="19050">
                      <a:solidFill>
                        <a:srgbClr val="3B82F6"/>
                      </a:solidFill>
                    </a:lnB>
                    <a:solidFill>
                      <a:srgbClr val="172554"/>
                    </a:solidFill>
                  </a:tcPr>
                </a:tc>
                <a:tc>
                  <a:txBody>
                    <a:bodyPr lIns="120000" rIns="120000" tIns="60000" bIns="60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93C5FD"/>
                          </a:solidFill>
                        </a:rPr>
                        <a:t>EXEMPLE_TYPE</a:t>
                      </a:r>
                    </a:p>
                  </a:txBody>
                  <a:tcPr marL="120000" marR="120000" marT="60000" marB="60000" anchor="ctr">
                    <a:lnL w="12700">
                      <a:solidFill>
                        <a:srgbClr val="334155"/>
                      </a:solidFill>
                    </a:lnL>
                    <a:lnR w="12700">
                      <a:solidFill>
                        <a:srgbClr val="334155"/>
                      </a:solidFill>
                    </a:lnR>
                    <a:lnT w="12700">
                      <a:solidFill>
                        <a:srgbClr val="3B82F6"/>
                      </a:solidFill>
                    </a:lnT>
                    <a:lnB w="19050">
                      <a:solidFill>
                        <a:srgbClr val="3B82F6"/>
                      </a:solidFill>
                    </a:lnB>
                    <a:solidFill>
                      <a:srgbClr val="172554"/>
                    </a:solidFill>
                  </a:tcPr>
                </a:tc>
              </a:tr>
              <a:tr h="430000"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QUI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Sujet du verbe suivant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QUI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+ Verbe conjugué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L'ami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qui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m'appelle habite à Lyon.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</a:tr>
              <a:tr h="430000"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QUE / QU'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Complément Direct (COD)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QUE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+ Sujet + Verbe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Le livre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qu'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elle lit est passionnant.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</a:tr>
              <a:tr h="430000"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OÙ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Complément de Lieu ou Temps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Lieu / Moment +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OÙ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La ville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où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je suis né ; l'hiver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où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il a neigé.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</a:tr>
              <a:tr h="430000"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DONT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Complément avec « DE »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Verbe / Nom / Adj +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DE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Le projet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dont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je suis fier (être fier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de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).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</a:tr>
            </a:tbl>
          </a:graphicData>
        </a:graphic>
      </p:graphicFrame>
      <p:sp>
        <p:nvSpPr>
          <p:cNvPr id="10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Renard : </a:t>
            </a:r>
            <a:r>
              <a:rPr lang="fr-FR" sz="1350" dirty="0">
                <a:solidFill>
                  <a:srgbClr val="FEF3C7"/>
                </a:solidFill>
              </a:rPr>
              <a:t>« Attention : « QUI » ne s'élide jamais devant une voyelle (« l'homme qui arrive »), mais « QUE » devient « QU' » ! »</a:t>
            </a:r>
          </a:p>
        </p:txBody>
      </p:sp>
      <p:pic>
        <p:nvPicPr>
          <p:cNvPr id="11" name="MascotDock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2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(B1)  |  Diapositive 3 / 6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8B5CF6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8B5CF6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[B1] Diaporama B1.3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3. Zoom sur le Pronom « DONT » (Le Secret du DE)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7185"/>
                </a:solidFill>
              </a:rPr>
              <a:t>Hermeline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Les 3 Constructions qui Exigent « DONT »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Dès que l'expression d'origine contient la préposition « DE », choisis DONT :</a:t>
            </a:r>
          </a:p>
        </p:txBody>
      </p:sp>
      <p:sp>
        <p:nvSpPr>
          <p:cNvPr id="9" name="FormulaBanner"/>
          <p:cNvSpPr/>
          <p:nvPr/>
        </p:nvSpPr>
        <p:spPr>
          <a:xfrm>
            <a:off x="550000" y="1620000"/>
            <a:ext cx="11090000" cy="560000"/>
          </a:xfrm>
          <a:prstGeom prst="roundRect">
            <a:avLst>
              <a:gd name="adj" fmla="val 12000"/>
            </a:avLst>
          </a:prstGeom>
          <a:solidFill>
            <a:srgbClr val="172554"/>
          </a:solidFill>
          <a:ln w="19050">
            <a:solidFill>
              <a:srgbClr val="3B82F6"/>
            </a:solidFill>
          </a:ln>
        </p:spPr>
        <p:txBody>
          <a:bodyPr wrap="square" lIns="220000" tIns="140000" rIns="220000" bIns="140000" anchor="ctr"/>
          <a:lstStyle/>
          <a:p>
            <a:pPr algn="ctr"/>
            <a:r>
              <a:rPr lang="fr-FR" sz="1550" b="1" dirty="0">
                <a:solidFill>
                  <a:srgbClr val="93C5FD"/>
                </a:solidFill>
              </a:rPr>
              <a:t>⚡ FORMULE : PARLER DE / AVOIR BESOIN DE / ÊTRE FIER DE / LE NOM DE ➜ PRONOM RELATIF « DONT »</a:t>
            </a:r>
          </a:p>
        </p:txBody>
      </p:sp>
      <p:sp>
        <p:nvSpPr>
          <p:cNvPr id="10" name="ExLeft1"/>
          <p:cNvSpPr/>
          <p:nvPr/>
        </p:nvSpPr>
        <p:spPr>
          <a:xfrm>
            <a:off x="550000" y="2280000"/>
            <a:ext cx="5455000" cy="76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50" b="1" dirty="0">
                <a:solidFill>
                  <a:srgbClr val="94A3B8"/>
                </a:solidFill>
              </a:rPr>
              <a:t>DEUX PHRASES SÉPARÉES (AVEC DE)</a:t>
            </a:r>
          </a:p>
          <a:p>
            <a:r>
              <a:rPr lang="fr-FR" sz="1400" dirty="0">
                <a:solidFill>
                  <a:srgbClr val="E2E8F0"/>
                </a:solidFill>
              </a:rPr>
              <a:t>Voici les outils. J'ai besoin </a:t>
            </a:r>
            <a:r>
              <a:rPr lang="fr-FR" sz="1400" b="1" dirty="0">
                <a:solidFill>
                  <a:srgbClr val="38BDF8"/>
                </a:solidFill>
              </a:rPr>
              <a:t>de ces outils</a:t>
            </a:r>
            <a:r>
              <a:rPr lang="fr-FR" sz="1400" dirty="0">
                <a:solidFill>
                  <a:srgbClr val="E2E8F0"/>
                </a:solidFill>
              </a:rPr>
              <a:t>.</a:t>
            </a:r>
          </a:p>
        </p:txBody>
      </p:sp>
      <p:sp>
        <p:nvSpPr>
          <p:cNvPr id="11" name="ExRight1"/>
          <p:cNvSpPr/>
          <p:nvPr/>
        </p:nvSpPr>
        <p:spPr>
          <a:xfrm>
            <a:off x="6185000" y="2280000"/>
            <a:ext cx="5455000" cy="760000"/>
          </a:xfrm>
          <a:prstGeom prst="roundRect">
            <a:avLst>
              <a:gd name="adj" fmla="val 10000"/>
            </a:avLst>
          </a:prstGeom>
          <a:solidFill>
            <a:srgbClr val="0F2922"/>
          </a:solidFill>
          <a:ln w="12700">
            <a:solidFill>
              <a:srgbClr val="10B981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50" b="1" dirty="0">
                <a:solidFill>
                  <a:srgbClr val="6EE7B7"/>
                </a:solidFill>
              </a:rPr>
              <a:t>PHRASE COMPLEXE UNIFIÉE (AVEC DONT)</a:t>
            </a:r>
          </a:p>
          <a:p>
            <a:r>
              <a:rPr lang="fr-FR" sz="1400" dirty="0">
                <a:solidFill>
                  <a:srgbClr val="FFFFFF"/>
                </a:solidFill>
              </a:rPr>
              <a:t>Voici les outils </a:t>
            </a:r>
            <a:r>
              <a:rPr lang="fr-FR" sz="1400" b="1" dirty="0">
                <a:solidFill>
                  <a:srgbClr val="4ADE80"/>
                </a:solidFill>
              </a:rPr>
              <a:t>dont</a:t>
            </a:r>
            <a:r>
              <a:rPr lang="fr-FR" sz="1400" dirty="0">
                <a:solidFill>
                  <a:srgbClr val="FFFFFF"/>
                </a:solidFill>
              </a:rPr>
              <a:t> j'ai besoin.</a:t>
            </a:r>
          </a:p>
        </p:txBody>
      </p:sp>
      <p:sp>
        <p:nvSpPr>
          <p:cNvPr id="12" name="ExLeft2"/>
          <p:cNvSpPr/>
          <p:nvPr/>
        </p:nvSpPr>
        <p:spPr>
          <a:xfrm>
            <a:off x="550000" y="3140000"/>
            <a:ext cx="5455000" cy="76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50" b="1" dirty="0">
                <a:solidFill>
                  <a:srgbClr val="94A3B8"/>
                </a:solidFill>
              </a:rPr>
              <a:t>DEUX PHRASES SÉPARÉES (AVEC DE)</a:t>
            </a:r>
          </a:p>
          <a:p>
            <a:r>
              <a:rPr lang="fr-FR" sz="1400" dirty="0">
                <a:solidFill>
                  <a:srgbClr val="E2E8F0"/>
                </a:solidFill>
              </a:rPr>
              <a:t>C'est un succès. Elle est très fière </a:t>
            </a:r>
            <a:r>
              <a:rPr lang="fr-FR" sz="1400" b="1" dirty="0">
                <a:solidFill>
                  <a:srgbClr val="38BDF8"/>
                </a:solidFill>
              </a:rPr>
              <a:t>de ce succès</a:t>
            </a:r>
            <a:r>
              <a:rPr lang="fr-FR" sz="1400" dirty="0">
                <a:solidFill>
                  <a:srgbClr val="E2E8F0"/>
                </a:solidFill>
              </a:rPr>
              <a:t>.</a:t>
            </a:r>
          </a:p>
        </p:txBody>
      </p:sp>
      <p:sp>
        <p:nvSpPr>
          <p:cNvPr id="13" name="ExRight2"/>
          <p:cNvSpPr/>
          <p:nvPr/>
        </p:nvSpPr>
        <p:spPr>
          <a:xfrm>
            <a:off x="6185000" y="3140000"/>
            <a:ext cx="5455000" cy="760000"/>
          </a:xfrm>
          <a:prstGeom prst="roundRect">
            <a:avLst>
              <a:gd name="adj" fmla="val 10000"/>
            </a:avLst>
          </a:prstGeom>
          <a:solidFill>
            <a:srgbClr val="0F2922"/>
          </a:solidFill>
          <a:ln w="12700">
            <a:solidFill>
              <a:srgbClr val="10B981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50" b="1" dirty="0">
                <a:solidFill>
                  <a:srgbClr val="6EE7B7"/>
                </a:solidFill>
              </a:rPr>
              <a:t>PHRASE COMPLEXE UNIFIÉE (AVEC DONT)</a:t>
            </a:r>
          </a:p>
          <a:p>
            <a:r>
              <a:rPr lang="fr-FR" sz="1400" dirty="0">
                <a:solidFill>
                  <a:srgbClr val="FFFFFF"/>
                </a:solidFill>
              </a:rPr>
              <a:t>C'est un succès </a:t>
            </a:r>
            <a:r>
              <a:rPr lang="fr-FR" sz="1400" b="1" dirty="0">
                <a:solidFill>
                  <a:srgbClr val="4ADE80"/>
                </a:solidFill>
              </a:rPr>
              <a:t>dont</a:t>
            </a:r>
            <a:r>
              <a:rPr lang="fr-FR" sz="1400" dirty="0">
                <a:solidFill>
                  <a:srgbClr val="FFFFFF"/>
                </a:solidFill>
              </a:rPr>
              <a:t> elle est très fière.</a:t>
            </a:r>
          </a:p>
        </p:txBody>
      </p:sp>
      <p:sp>
        <p:nvSpPr>
          <p:cNvPr id="14" name="ExLeft3"/>
          <p:cNvSpPr/>
          <p:nvPr/>
        </p:nvSpPr>
        <p:spPr>
          <a:xfrm>
            <a:off x="550000" y="4000000"/>
            <a:ext cx="5455000" cy="76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50" b="1" dirty="0">
                <a:solidFill>
                  <a:srgbClr val="94A3B8"/>
                </a:solidFill>
              </a:rPr>
              <a:t>DEUX PHRASES SÉPARÉES (AVEC DE)</a:t>
            </a:r>
          </a:p>
          <a:p>
            <a:r>
              <a:rPr lang="fr-FR" sz="1400" dirty="0">
                <a:solidFill>
                  <a:srgbClr val="E2E8F0"/>
                </a:solidFill>
              </a:rPr>
              <a:t>J'aide un auteur. Le roman </a:t>
            </a:r>
            <a:r>
              <a:rPr lang="fr-FR" sz="1400" b="1" dirty="0">
                <a:solidFill>
                  <a:srgbClr val="38BDF8"/>
                </a:solidFill>
              </a:rPr>
              <a:t>de cet auteur</a:t>
            </a:r>
            <a:r>
              <a:rPr lang="fr-FR" sz="1400" dirty="0">
                <a:solidFill>
                  <a:srgbClr val="E2E8F0"/>
                </a:solidFill>
              </a:rPr>
              <a:t> est célèbre.</a:t>
            </a:r>
          </a:p>
        </p:txBody>
      </p:sp>
      <p:sp>
        <p:nvSpPr>
          <p:cNvPr id="15" name="ExRight3"/>
          <p:cNvSpPr/>
          <p:nvPr/>
        </p:nvSpPr>
        <p:spPr>
          <a:xfrm>
            <a:off x="6185000" y="4000000"/>
            <a:ext cx="5455000" cy="760000"/>
          </a:xfrm>
          <a:prstGeom prst="roundRect">
            <a:avLst>
              <a:gd name="adj" fmla="val 10000"/>
            </a:avLst>
          </a:prstGeom>
          <a:solidFill>
            <a:srgbClr val="0F2922"/>
          </a:solidFill>
          <a:ln w="12700">
            <a:solidFill>
              <a:srgbClr val="10B981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50" b="1" dirty="0">
                <a:solidFill>
                  <a:srgbClr val="6EE7B7"/>
                </a:solidFill>
              </a:rPr>
              <a:t>PHRASE COMPLEXE UNIFIÉE (AVEC DONT)</a:t>
            </a:r>
          </a:p>
          <a:p>
            <a:r>
              <a:rPr lang="fr-FR" sz="1400" dirty="0">
                <a:solidFill>
                  <a:srgbClr val="FFFFFF"/>
                </a:solidFill>
              </a:rPr>
              <a:t>J'aide un auteur </a:t>
            </a:r>
            <a:r>
              <a:rPr lang="fr-FR" sz="1400" b="1" dirty="0">
                <a:solidFill>
                  <a:srgbClr val="4ADE80"/>
                </a:solidFill>
              </a:rPr>
              <a:t>dont</a:t>
            </a:r>
            <a:r>
              <a:rPr lang="fr-FR" sz="1400" dirty="0">
                <a:solidFill>
                  <a:srgbClr val="FFFFFF"/>
                </a:solidFill>
              </a:rPr>
              <a:t> le roman est célèbre.</a:t>
            </a:r>
          </a:p>
        </p:txBody>
      </p:sp>
      <p:sp>
        <p:nvSpPr>
          <p:cNvPr id="16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Hermeline : </a:t>
            </a:r>
            <a:r>
              <a:rPr lang="fr-FR" sz="1350" dirty="0">
                <a:solidFill>
                  <a:srgbClr val="FEF3C7"/>
                </a:solidFill>
              </a:rPr>
              <a:t>« Avec « dont », on garde l'article défini (le, la, les) mais on ne répète jamais le possessif (son, sa, ses) ! »</a:t>
            </a:r>
          </a:p>
        </p:txBody>
      </p:sp>
      <p:pic>
        <p:nvPicPr>
          <p:cNvPr id="17" name="MascotDock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8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(B1)  |  Diapositive 4 / 6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8B5CF6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8B5CF6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[B1] Diaporama B1.3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4. Piège Classique vs Règle Juste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923C"/>
                </a:solidFill>
              </a:rPr>
              <a:t>Renard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Pièges Classiques à Éviter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Ne tombe pas dans les erreurs d'interférence les plus fréquentes :</a:t>
            </a:r>
          </a:p>
        </p:txBody>
      </p:sp>
      <p:sp>
        <p:nvSpPr>
          <p:cNvPr id="9" name="ContrastL1"/>
          <p:cNvSpPr/>
          <p:nvPr/>
        </p:nvSpPr>
        <p:spPr>
          <a:xfrm>
            <a:off x="550000" y="1620000"/>
            <a:ext cx="5455000" cy="840000"/>
          </a:xfrm>
          <a:prstGeom prst="roundRect">
            <a:avLst>
              <a:gd name="adj" fmla="val 10000"/>
            </a:avLst>
          </a:prstGeom>
          <a:solidFill>
            <a:srgbClr val="3B1219"/>
          </a:solidFill>
          <a:ln w="12700">
            <a:solidFill>
              <a:srgbClr val="EF4444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EF4444"/>
                </a:solidFill>
              </a:rPr>
              <a:t>À ÉVITER</a:t>
            </a:r>
          </a:p>
          <a:p>
            <a:r>
              <a:rPr lang="fr-FR" sz="1400" dirty="0">
                <a:solidFill>
                  <a:srgbClr val="FCA5A5"/>
                </a:solidFill>
              </a:rPr>
              <a:t>❌ Le jour quand je suis arrivé</a:t>
            </a:r>
          </a:p>
        </p:txBody>
      </p:sp>
      <p:sp>
        <p:nvSpPr>
          <p:cNvPr id="10" name="ContrastR1"/>
          <p:cNvSpPr/>
          <p:nvPr/>
        </p:nvSpPr>
        <p:spPr>
          <a:xfrm>
            <a:off x="6185000" y="1620000"/>
            <a:ext cx="5455000" cy="840000"/>
          </a:xfrm>
          <a:prstGeom prst="roundRect">
            <a:avLst>
              <a:gd name="adj" fmla="val 10000"/>
            </a:avLst>
          </a:prstGeom>
          <a:solidFill>
            <a:srgbClr val="0D281E"/>
          </a:solidFill>
          <a:ln w="12700">
            <a:solidFill>
              <a:srgbClr val="10B981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34D399"/>
                </a:solidFill>
              </a:rPr>
              <a:t>FORME CORRECTE</a:t>
            </a:r>
          </a:p>
          <a:p>
            <a:r>
              <a:rPr lang="fr-FR" sz="1400" dirty="0">
                <a:solidFill>
                  <a:srgbClr val="ECFDF5"/>
                </a:solidFill>
              </a:rPr>
              <a:t>✅ Le jour </a:t>
            </a:r>
            <a:r>
              <a:rPr lang="fr-FR" sz="1400" b="1" dirty="0">
                <a:solidFill>
                  <a:srgbClr val="4ADE80"/>
                </a:solidFill>
              </a:rPr>
              <a:t>où</a:t>
            </a:r>
            <a:r>
              <a:rPr lang="fr-FR" sz="1400" dirty="0">
                <a:solidFill>
                  <a:srgbClr val="ECFDF5"/>
                </a:solidFill>
              </a:rPr>
              <a:t> je suis arrivé (temps + relatif = toujours OÙ)</a:t>
            </a:r>
          </a:p>
        </p:txBody>
      </p:sp>
      <p:sp>
        <p:nvSpPr>
          <p:cNvPr id="11" name="ContrastL2"/>
          <p:cNvSpPr/>
          <p:nvPr/>
        </p:nvSpPr>
        <p:spPr>
          <a:xfrm>
            <a:off x="550000" y="2570000"/>
            <a:ext cx="5455000" cy="840000"/>
          </a:xfrm>
          <a:prstGeom prst="roundRect">
            <a:avLst>
              <a:gd name="adj" fmla="val 10000"/>
            </a:avLst>
          </a:prstGeom>
          <a:solidFill>
            <a:srgbClr val="3B1219"/>
          </a:solidFill>
          <a:ln w="12700">
            <a:solidFill>
              <a:srgbClr val="EF4444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EF4444"/>
                </a:solidFill>
              </a:rPr>
              <a:t>À ÉVITER</a:t>
            </a:r>
          </a:p>
          <a:p>
            <a:r>
              <a:rPr lang="fr-FR" sz="1400" dirty="0">
                <a:solidFill>
                  <a:srgbClr val="FCA5A5"/>
                </a:solidFill>
              </a:rPr>
              <a:t>❌ L'entreprise dont son directeur est parti</a:t>
            </a:r>
          </a:p>
        </p:txBody>
      </p:sp>
      <p:sp>
        <p:nvSpPr>
          <p:cNvPr id="12" name="ContrastR2"/>
          <p:cNvSpPr/>
          <p:nvPr/>
        </p:nvSpPr>
        <p:spPr>
          <a:xfrm>
            <a:off x="6185000" y="2570000"/>
            <a:ext cx="5455000" cy="840000"/>
          </a:xfrm>
          <a:prstGeom prst="roundRect">
            <a:avLst>
              <a:gd name="adj" fmla="val 10000"/>
            </a:avLst>
          </a:prstGeom>
          <a:solidFill>
            <a:srgbClr val="0D281E"/>
          </a:solidFill>
          <a:ln w="12700">
            <a:solidFill>
              <a:srgbClr val="10B981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34D399"/>
                </a:solidFill>
              </a:rPr>
              <a:t>FORME CORRECTE</a:t>
            </a:r>
          </a:p>
          <a:p>
            <a:r>
              <a:rPr lang="fr-FR" sz="1400" dirty="0">
                <a:solidFill>
                  <a:srgbClr val="ECFDF5"/>
                </a:solidFill>
              </a:rPr>
              <a:t>✅ L'entreprise </a:t>
            </a:r>
            <a:r>
              <a:rPr lang="fr-FR" sz="1400" b="1" dirty="0">
                <a:solidFill>
                  <a:srgbClr val="4ADE80"/>
                </a:solidFill>
              </a:rPr>
              <a:t>dont le</a:t>
            </a:r>
            <a:r>
              <a:rPr lang="fr-FR" sz="1400" dirty="0">
                <a:solidFill>
                  <a:srgbClr val="ECFDF5"/>
                </a:solidFill>
              </a:rPr>
              <a:t> directeur est parti (jamais dont + son/sa/ses)</a:t>
            </a:r>
          </a:p>
        </p:txBody>
      </p:sp>
      <p:sp>
        <p:nvSpPr>
          <p:cNvPr id="13" name="ContrastL3"/>
          <p:cNvSpPr/>
          <p:nvPr/>
        </p:nvSpPr>
        <p:spPr>
          <a:xfrm>
            <a:off x="550000" y="3520000"/>
            <a:ext cx="5455000" cy="840000"/>
          </a:xfrm>
          <a:prstGeom prst="roundRect">
            <a:avLst>
              <a:gd name="adj" fmla="val 10000"/>
            </a:avLst>
          </a:prstGeom>
          <a:solidFill>
            <a:srgbClr val="3B1219"/>
          </a:solidFill>
          <a:ln w="12700">
            <a:solidFill>
              <a:srgbClr val="EF4444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EF4444"/>
                </a:solidFill>
              </a:rPr>
              <a:t>À ÉVITER</a:t>
            </a:r>
          </a:p>
          <a:p>
            <a:r>
              <a:rPr lang="fr-FR" sz="1400" dirty="0">
                <a:solidFill>
                  <a:srgbClr val="FCA5A5"/>
                </a:solidFill>
              </a:rPr>
              <a:t>❌ La personne qu'est venue hier</a:t>
            </a:r>
          </a:p>
        </p:txBody>
      </p:sp>
      <p:sp>
        <p:nvSpPr>
          <p:cNvPr id="14" name="ContrastR3"/>
          <p:cNvSpPr/>
          <p:nvPr/>
        </p:nvSpPr>
        <p:spPr>
          <a:xfrm>
            <a:off x="6185000" y="3520000"/>
            <a:ext cx="5455000" cy="840000"/>
          </a:xfrm>
          <a:prstGeom prst="roundRect">
            <a:avLst>
              <a:gd name="adj" fmla="val 10000"/>
            </a:avLst>
          </a:prstGeom>
          <a:solidFill>
            <a:srgbClr val="0D281E"/>
          </a:solidFill>
          <a:ln w="12700">
            <a:solidFill>
              <a:srgbClr val="10B981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34D399"/>
                </a:solidFill>
              </a:rPr>
              <a:t>FORME CORRECTE</a:t>
            </a:r>
          </a:p>
          <a:p>
            <a:r>
              <a:rPr lang="fr-FR" sz="1400" dirty="0">
                <a:solidFill>
                  <a:srgbClr val="ECFDF5"/>
                </a:solidFill>
              </a:rPr>
              <a:t>✅ La personne </a:t>
            </a:r>
            <a:r>
              <a:rPr lang="fr-FR" sz="1400" b="1" dirty="0">
                <a:solidFill>
                  <a:srgbClr val="4ADE80"/>
                </a:solidFill>
              </a:rPr>
              <a:t>qui</a:t>
            </a:r>
            <a:r>
              <a:rPr lang="fr-FR" sz="1400" dirty="0">
                <a:solidFill>
                  <a:srgbClr val="ECFDF5"/>
                </a:solidFill>
              </a:rPr>
              <a:t> est venue hier (QUI ne s'élide jamais !)</a:t>
            </a:r>
          </a:p>
        </p:txBody>
      </p:sp>
      <p:sp>
        <p:nvSpPr>
          <p:cNvPr id="15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Renard : </a:t>
            </a:r>
            <a:r>
              <a:rPr lang="fr-FR" sz="1350" dirty="0">
                <a:solidFill>
                  <a:srgbClr val="FEF3C7"/>
                </a:solidFill>
              </a:rPr>
              <a:t>« Pour le temps (le moment, l'année, l'époque, le jour), on n'utilise jamais « quand » comme relatif, mais « OÙ » ! »</a:t>
            </a:r>
          </a:p>
        </p:txBody>
      </p:sp>
      <p:pic>
        <p:nvPicPr>
          <p:cNvPr id="16" name="MascotDock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7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(B1)  |  Diapositive 5 / 6</a:t>
            </a:r>
          </a:p>
        </p:txBody>
      </p: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8B5CF6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8B5CF6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[B1] Diaporama B1.3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5. À Vous de Jouer !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7185"/>
                </a:solidFill>
              </a:rPr>
              <a:t>Hermeline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Défi Interactif des Mascottes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Transforme ou complète ces énoncés (clique pour révéler la solution) :</a:t>
            </a:r>
          </a:p>
        </p:txBody>
      </p:sp>
      <p:sp>
        <p:nvSpPr>
          <p:cNvPr id="9" name="ChallengeCard1"/>
          <p:cNvSpPr/>
          <p:nvPr/>
        </p:nvSpPr>
        <p:spPr>
          <a:xfrm>
            <a:off x="550000" y="1620000"/>
            <a:ext cx="11090000" cy="76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40000" tIns="140000" rIns="240000" bIns="140000" anchor="ctr"/>
          <a:lstStyle/>
          <a:p>
            <a:r>
              <a:rPr lang="fr-FR" sz="1400" b="1" dirty="0">
                <a:solidFill>
                  <a:srgbClr val="FFFFFF"/>
                </a:solidFill>
              </a:rPr>
              <a:t>1. Complète : « C'est le dictionnaire ______ j'utilise tous les jours. »</a:t>
            </a:r>
          </a:p>
          <a:p>
            <a:r>
              <a:rPr lang="fr-FR" sz="1350" b="1" dirty="0">
                <a:solidFill>
                  <a:srgbClr val="4ADE80"/>
                </a:solidFill>
              </a:rPr>
              <a:t>✔ Corrigé : que / qu' (utiliser quelque chose = COD)</a:t>
            </a:r>
          </a:p>
        </p:txBody>
      </p:sp>
      <p:sp>
        <p:nvSpPr>
          <p:cNvPr id="10" name="ChallengeCard2"/>
          <p:cNvSpPr/>
          <p:nvPr/>
        </p:nvSpPr>
        <p:spPr>
          <a:xfrm>
            <a:off x="550000" y="2470000"/>
            <a:ext cx="11090000" cy="76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40000" tIns="140000" rIns="240000" bIns="140000" anchor="ctr"/>
          <a:lstStyle/>
          <a:p>
            <a:r>
              <a:rPr lang="fr-FR" sz="1400" b="1" dirty="0">
                <a:solidFill>
                  <a:srgbClr val="FFFFFF"/>
                </a:solidFill>
              </a:rPr>
              <a:t>2. Complète : « Voici le collègue ______ je t'ai parlé hier. »</a:t>
            </a:r>
          </a:p>
          <a:p>
            <a:r>
              <a:rPr lang="fr-FR" sz="1350" b="1" dirty="0">
                <a:solidFill>
                  <a:srgbClr val="4ADE80"/>
                </a:solidFill>
              </a:rPr>
              <a:t>✔ Corrigé : dont (parler DE quelqu'un)</a:t>
            </a:r>
          </a:p>
        </p:txBody>
      </p:sp>
      <p:sp>
        <p:nvSpPr>
          <p:cNvPr id="11" name="ChallengeCard3"/>
          <p:cNvSpPr/>
          <p:nvPr/>
        </p:nvSpPr>
        <p:spPr>
          <a:xfrm>
            <a:off x="550000" y="3320000"/>
            <a:ext cx="11090000" cy="76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40000" tIns="140000" rIns="240000" bIns="140000" anchor="ctr"/>
          <a:lstStyle/>
          <a:p>
            <a:r>
              <a:rPr lang="fr-FR" sz="1400" b="1" dirty="0">
                <a:solidFill>
                  <a:srgbClr val="FFFFFF"/>
                </a:solidFill>
              </a:rPr>
              <a:t>3. Complète : « L'année ______ nous avons visité le Québec était inoubliable. »</a:t>
            </a:r>
          </a:p>
          <a:p>
            <a:r>
              <a:rPr lang="fr-FR" sz="1350" b="1" dirty="0">
                <a:solidFill>
                  <a:srgbClr val="4ADE80"/>
                </a:solidFill>
              </a:rPr>
              <a:t>✔ Corrigé : où (complément de temps = où)</a:t>
            </a:r>
          </a:p>
        </p:txBody>
      </p:sp>
      <p:sp>
        <p:nvSpPr>
          <p:cNvPr id="12" name="TakeawayBanner"/>
          <p:cNvSpPr/>
          <p:nvPr/>
        </p:nvSpPr>
        <p:spPr>
          <a:xfrm>
            <a:off x="550000" y="4190000"/>
            <a:ext cx="11090000" cy="520000"/>
          </a:xfrm>
          <a:prstGeom prst="roundRect">
            <a:avLst>
              <a:gd name="adj" fmla="val 10000"/>
            </a:avLst>
          </a:prstGeom>
          <a:solidFill>
            <a:srgbClr val="172554"/>
          </a:solidFill>
          <a:ln w="12700">
            <a:solidFill>
              <a:srgbClr val="F59E0B"/>
            </a:solidFill>
          </a:ln>
        </p:spPr>
        <p:txBody>
          <a:bodyPr wrap="square" lIns="220000" tIns="140000" rIns="220000" bIns="140000" anchor="ctr"/>
          <a:lstStyle/>
          <a:p>
            <a:pPr algn="ctr"/>
            <a:r>
              <a:rPr lang="fr-FR" sz="1350" b="1" dirty="0">
                <a:solidFill>
                  <a:srgbClr val="FDE68A"/>
                </a:solidFill>
              </a:rPr>
              <a:t>🌟 Règle d'or : QUI + verbe (sujet) | QUE + sujet (COD) | OÙ (lieu et temps) | DONT (remplace DE + nom) !</a:t>
            </a:r>
          </a:p>
        </p:txBody>
      </p:sp>
      <p:sp>
        <p:nvSpPr>
          <p:cNvPr id="13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Hermeline : </a:t>
            </a:r>
            <a:r>
              <a:rPr lang="fr-FR" sz="1350" dirty="0">
                <a:solidFill>
                  <a:srgbClr val="FEF3C7"/>
                </a:solidFill>
              </a:rPr>
              <a:t>« Tu maîtrises maintenant l'outil numéro un pour enrichir tes phrases au niveau B1 ! »</a:t>
            </a:r>
          </a:p>
        </p:txBody>
      </p:sp>
      <p:pic>
        <p:nvPicPr>
          <p:cNvPr id="14" name="MascotDock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5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(B1)  |  Diapositive 6 / 6</a:t>
            </a:r>
          </a:p>
        </p:txBody>
      </p:sp>
    </p:spTree>
  </p:cSld>
</p:sld>
</file>

<file path=ppt/theme/theme1.xml><?xml version="1.0" encoding="utf-8"?>
<a:theme xmlns:a="http://schemas.openxmlformats.org/drawingml/2006/main" name="Bonjou Presentation">
  <a:themeElements>
    <a:clrScheme name="Bonjou">
      <a:dk1>
        <a:srgbClr val="0F172A"/>
      </a:dk1>
      <a:lt1>
        <a:srgbClr val="FFFFFF"/>
      </a:lt1>
      <a:dk2>
        <a:srgbClr val="1E293B"/>
      </a:dk2>
      <a:lt2>
        <a:srgbClr val="F8FAFC"/>
      </a:lt2>
      <a:accent1>
        <a:srgbClr val="E8742C"/>
      </a:accent1>
      <a:accent2>
        <a:srgbClr val="38BDF8"/>
      </a:accent2>
      <a:accent3>
        <a:srgbClr val="10B981"/>
      </a:accent3>
      <a:accent4>
        <a:srgbClr val="F59E0B"/>
      </a:accent4>
      <a:accent5>
        <a:srgbClr val="8B5CF6"/>
      </a:accent5>
      <a:accent6>
        <a:srgbClr val="EC4899"/>
      </a:accent6>
      <a:hlink>
        <a:srgbClr val="38BDF8"/>
      </a:hlink>
      <a:folHlink>
        <a:srgbClr val="A855F7"/>
      </a:folHlink>
    </a:clrScheme>
    <a:fontScheme name="Bonjou Fonts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9525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Bonjou Teaching Slides Compiler</Application>
  <PresentationFormat>On-screen Show (16:9)</PresentationFormat>
  <Slides>6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Diaporama B1.3 — Les Pronoms Relatifs Simples (Qui, Que, Où, Dont)</dc:title>
  <dc:creator>Bonjou French Learning — Renard &amp; Hermeline</dc:creator>
  <dc:description>Relier deux propositions avec élégance et maîtriser la mécanique de « dont »</dc:description>
</cp:coreProperties>
</file>