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C489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C489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 Conditionnel Passé : Refaire le Passé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formuler des regrets élégants et exprimer ce qui aurait pu être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Maîtriser le système hypothétique irréel du passé : SI + PLUS-QUE-PARFAIT ➜ CONDITIONNEL PASSÉ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Exprimer le regret personnel (« J'aurais dû étudier davantage ») et le reproche poli (« Tu aurais pu me prévenir »)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Morphologie : Auxiliaire AVOIR ou ÊTRE au conditionnel présent + Participe passé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« Avec des si, on mettrait Paris en bouteille ! » Le conditionnel passé permet d'explorer les chemins non empruntés de la vie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C489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C489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en Situation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Le Retour d'Expédition Manquée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cet échange après un échec en haute montagne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Si nous </a:t>
            </a:r>
            <a:r>
              <a:rPr lang="fr-FR" sz="1500" b="1" dirty="0">
                <a:solidFill>
                  <a:srgbClr val="38BDF8"/>
                </a:solidFill>
              </a:rPr>
              <a:t>avions écouté</a:t>
            </a:r>
            <a:r>
              <a:rPr lang="fr-FR" sz="1500" dirty="0">
                <a:solidFill>
                  <a:srgbClr val="F8FAFC"/>
                </a:solidFill>
              </a:rPr>
              <a:t> le bulletin météo, nous ne </a:t>
            </a:r>
            <a:r>
              <a:rPr lang="fr-FR" sz="1500" b="1" dirty="0">
                <a:solidFill>
                  <a:srgbClr val="38BDF8"/>
                </a:solidFill>
              </a:rPr>
              <a:t>serions pas partis</a:t>
            </a:r>
            <a:r>
              <a:rPr lang="fr-FR" sz="1500" dirty="0">
                <a:solidFill>
                  <a:srgbClr val="F8FAFC"/>
                </a:solidFill>
              </a:rPr>
              <a:t> dans la tourmente.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Tu as raison, nous </a:t>
            </a:r>
            <a:r>
              <a:rPr lang="fr-FR" sz="1500" b="1" dirty="0">
                <a:solidFill>
                  <a:srgbClr val="38BDF8"/>
                </a:solidFill>
              </a:rPr>
              <a:t>aurions dû</a:t>
            </a:r>
            <a:r>
              <a:rPr lang="fr-FR" sz="1500" dirty="0">
                <a:solidFill>
                  <a:srgbClr val="F8FAFC"/>
                </a:solidFill>
              </a:rPr>
              <a:t> attendre au refuge.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Si le guide </a:t>
            </a:r>
            <a:r>
              <a:rPr lang="fr-FR" sz="1500" b="1" dirty="0">
                <a:solidFill>
                  <a:srgbClr val="38BDF8"/>
                </a:solidFill>
              </a:rPr>
              <a:t>était venu</a:t>
            </a:r>
            <a:r>
              <a:rPr lang="fr-FR" sz="1500" dirty="0">
                <a:solidFill>
                  <a:srgbClr val="F8FAFC"/>
                </a:solidFill>
              </a:rPr>
              <a:t> avec nous, nous </a:t>
            </a:r>
            <a:r>
              <a:rPr lang="fr-FR" sz="1500" b="1" dirty="0">
                <a:solidFill>
                  <a:srgbClr val="38BDF8"/>
                </a:solidFill>
              </a:rPr>
              <a:t>aurions atteint</a:t>
            </a:r>
            <a:r>
              <a:rPr lang="fr-FR" sz="1500" dirty="0">
                <a:solidFill>
                  <a:srgbClr val="F8FAFC"/>
                </a:solidFill>
              </a:rPr>
              <a:t> le sommet sans danger.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Sont-ils partis dans la tourmente ? Le guide est-il venu ? Quelle est la formule utilisée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Observe la structure temporelle : que s'est-il réellement passé dans la réalité ?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C489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C489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Formule Magique du Passé Irréel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Mécanique des 3 Systèmes Hypothétiques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Du potentiel dans le présent à l'irréel irréversible dans le passé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NIVEAU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SI_CLAUSE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PRINCIPALE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1. Réel (Présent)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SI + Présent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Futur simple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Si j'ai le temps,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viendrai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2. Potentiel (Imparfait)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SI + Imparfait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Conditionnel présent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Si j'avais le temps,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viendrais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F8FAFC"/>
                          </a:solidFill>
                        </a:rPr>
                        <a:t>3. Irréel du Passé (B2)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SI + Plus-que-Parfait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Conditionnel passé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Si j'avais eu le temps, je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serais venu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Attention : Jamais de 'conditionnel' directement après le mot 'SI' ! On dit : 'Si j'avais su', JAMAIS 'Si j'aurais su'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C489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C489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Morphologie du Conditionnel Passé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Comment se Forme le Conditionnel Passé ?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Un temps composé ultra-régulier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AVOIR / ÊTRE (au conditionnel présent) + PARTICIPE PASSÉ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TYPE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Avec AVOIR (majorité)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J'</a:t>
            </a:r>
            <a:r>
              <a:rPr lang="fr-FR" sz="1400" b="1" dirty="0">
                <a:solidFill>
                  <a:srgbClr val="4ADE80"/>
                </a:solidFill>
              </a:rPr>
              <a:t>aurais voulu</a:t>
            </a:r>
            <a:r>
              <a:rPr lang="fr-FR" sz="1400" dirty="0">
                <a:solidFill>
                  <a:srgbClr val="FFFFFF"/>
                </a:solidFill>
              </a:rPr>
              <a:t>, Tu </a:t>
            </a:r>
            <a:r>
              <a:rPr lang="fr-FR" sz="1400" b="1" dirty="0">
                <a:solidFill>
                  <a:srgbClr val="4ADE80"/>
                </a:solidFill>
              </a:rPr>
              <a:t>aurais aimé</a:t>
            </a:r>
            <a:r>
              <a:rPr lang="fr-FR" sz="1400" dirty="0">
                <a:solidFill>
                  <a:srgbClr val="FFFFFF"/>
                </a:solidFill>
              </a:rPr>
              <a:t>, Nous </a:t>
            </a:r>
            <a:r>
              <a:rPr lang="fr-FR" sz="1400" b="1" dirty="0">
                <a:solidFill>
                  <a:srgbClr val="4ADE80"/>
                </a:solidFill>
              </a:rPr>
              <a:t>aurions fini</a:t>
            </a:r>
            <a:r>
              <a:rPr lang="fr-FR" sz="1400" dirty="0">
                <a:solidFill>
                  <a:srgbClr val="FFFFFF"/>
                </a:solidFill>
              </a:rPr>
              <a:t>, Ils </a:t>
            </a:r>
            <a:r>
              <a:rPr lang="fr-FR" sz="1400" b="1" dirty="0">
                <a:solidFill>
                  <a:srgbClr val="4ADE80"/>
                </a:solidFill>
              </a:rPr>
              <a:t>auraient compris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TYPE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Avec ÊTRE (mouvement/état)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Je </a:t>
            </a:r>
            <a:r>
              <a:rPr lang="fr-FR" sz="1400" b="1" dirty="0">
                <a:solidFill>
                  <a:srgbClr val="4ADE80"/>
                </a:solidFill>
              </a:rPr>
              <a:t>serais allé</a:t>
            </a:r>
            <a:r>
              <a:rPr lang="fr-FR" sz="1400" dirty="0">
                <a:solidFill>
                  <a:srgbClr val="FFFFFF"/>
                </a:solidFill>
              </a:rPr>
              <a:t>, Elle </a:t>
            </a:r>
            <a:r>
              <a:rPr lang="fr-FR" sz="1400" b="1" dirty="0">
                <a:solidFill>
                  <a:srgbClr val="4ADE80"/>
                </a:solidFill>
              </a:rPr>
              <a:t>serait venue</a:t>
            </a:r>
            <a:r>
              <a:rPr lang="fr-FR" sz="1400" dirty="0">
                <a:solidFill>
                  <a:srgbClr val="FFFFFF"/>
                </a:solidFill>
              </a:rPr>
              <a:t>, Nous </a:t>
            </a:r>
            <a:r>
              <a:rPr lang="fr-FR" sz="1400" b="1" dirty="0">
                <a:solidFill>
                  <a:srgbClr val="4ADE80"/>
                </a:solidFill>
              </a:rPr>
              <a:t>serions sortis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TYPE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Verbes pronominaux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CONTENT</a:t>
            </a:r>
          </a:p>
          <a:p>
            <a:r>
              <a:rPr lang="fr-FR" sz="1400" dirty="0">
                <a:solidFill>
                  <a:srgbClr val="FFFFFF"/>
                </a:solidFill>
              </a:rPr>
              <a:t>Elle </a:t>
            </a:r>
            <a:r>
              <a:rPr lang="fr-FR" sz="1400" b="1" dirty="0">
                <a:solidFill>
                  <a:srgbClr val="4ADE80"/>
                </a:solidFill>
              </a:rPr>
              <a:t>se serait souvenue</a:t>
            </a:r>
            <a:r>
              <a:rPr lang="fr-FR" sz="1400" dirty="0">
                <a:solidFill>
                  <a:srgbClr val="FFFFFF"/>
                </a:solidFill>
              </a:rPr>
              <a:t>, Nous </a:t>
            </a:r>
            <a:r>
              <a:rPr lang="fr-FR" sz="1400" b="1" dirty="0">
                <a:solidFill>
                  <a:srgbClr val="4ADE80"/>
                </a:solidFill>
              </a:rPr>
              <a:t>nous serions trompés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N'oublie pas l'accord du participe passé avec l'auxiliaire ÊTRE : elle serait partie (avec un -e)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C489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C489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Usages Pragmatiques Clés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Regret, Reproche &amp; Information Non Confirmée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Les 3 grands emplois du conditionnel passé dans la presse et la conversation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USAGE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1. Le Regret Personnel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PHRASE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« J'</a:t>
            </a:r>
            <a:r>
              <a:rPr lang="fr-FR" sz="1400" b="1" dirty="0">
                <a:solidFill>
                  <a:srgbClr val="4ADE80"/>
                </a:solidFill>
              </a:rPr>
              <a:t>aurais tant aimé</a:t>
            </a:r>
            <a:r>
              <a:rPr lang="fr-FR" sz="1400" dirty="0">
                <a:solidFill>
                  <a:srgbClr val="ECFDF5"/>
                </a:solidFill>
              </a:rPr>
              <a:t> assister à votre concert... » (Mais je n'ai pas pu)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USAGE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2. Le Reproche Courtois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PHRASE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« Tu </a:t>
            </a:r>
            <a:r>
              <a:rPr lang="fr-FR" sz="1400" b="1" dirty="0">
                <a:solidFill>
                  <a:srgbClr val="4ADE80"/>
                </a:solidFill>
              </a:rPr>
              <a:t>aurais pu</a:t>
            </a:r>
            <a:r>
              <a:rPr lang="fr-FR" sz="1400" dirty="0">
                <a:solidFill>
                  <a:srgbClr val="ECFDF5"/>
                </a:solidFill>
              </a:rPr>
              <a:t> me téléphoner avant de décider tout seul ! »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USAGE</a:t>
            </a:r>
          </a:p>
          <a:p>
            <a:r>
              <a:rPr lang="fr-FR" sz="1400" dirty="0">
                <a:solidFill>
                  <a:srgbClr val="E2E8F0"/>
                </a:solidFill>
              </a:rPr>
              <a:t>3. L'Information Journalistique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PHRASE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« L'accord de paix </a:t>
            </a:r>
            <a:r>
              <a:rPr lang="fr-FR" sz="1400" b="1" dirty="0">
                <a:solidFill>
                  <a:srgbClr val="4ADE80"/>
                </a:solidFill>
              </a:rPr>
              <a:t>aurait été signé</a:t>
            </a:r>
            <a:r>
              <a:rPr lang="fr-FR" sz="1400" dirty="0">
                <a:solidFill>
                  <a:srgbClr val="ECFDF5"/>
                </a:solidFill>
              </a:rPr>
              <a:t> cette nuit à Genève. » (Sous réserve de confirmation)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Dans les médias, le conditionnel passé sert à relater un fait sans certitude absolue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C4899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C4899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[B2] Diaporama B2.1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Défi des Mascottes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Refaire l'Histoire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Complète avec le verbe au conditionnel passé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Si Renard s'était levé plus tôt, il ne (rater) ______ pas son train.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n'aurait pas raté (auxiliaire avoir)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Sans cette panne de réveil, nous (arriver) ______ à l'heure à la cérémonie.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serions arrivés (auxiliaire être + accord pluriel)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Tu (devoir) ______ me demander conseil avant d'investir dans ce projet.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aurais dû (reproche avec le verbe devoir)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Si + Plus-que-parfait ➜ Conditionnel passé (aurais/serais + participe passé) pour exprimer ce qui n'a pas eu lieu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Fais attention au choix de l'auxiliaire (avoir ou être)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(B2)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B2.1 — Le Conditionnel Passé &amp; l'Hypothèse Irréelle (Si + PQP)</dc:title>
  <dc:creator>Bonjou French Learning — Renard &amp; Hermeline</dc:creator>
  <dc:description>Exprimer le regret, le reproche et refaire l'histoire</dc:description>
</cp:coreProperties>
</file>