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 Discours Rapporté au Passé &amp; la Concordance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Que deviennent les temps verbaux et les marqueurs de temps quand le verbe introducteur est au passé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Appliquer la </a:t>
            </a:r>
            <a:r>
              <a:rPr lang="fr-FR" sz="1600" b="1" dirty="0">
                <a:solidFill>
                  <a:srgbClr val="38BDF8"/>
                </a:solidFill>
              </a:rPr>
              <a:t>concordance des temps</a:t>
            </a:r>
            <a:r>
              <a:rPr lang="fr-FR" sz="1600" dirty="0">
                <a:solidFill>
                  <a:srgbClr val="F8FAFC"/>
                </a:solidFill>
              </a:rPr>
              <a:t> après un verbe introducteur au passé (&lt;i&gt;il a dit que, elle a annoncé que&lt;/i&gt;)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Transformer les questions directes en </a:t>
            </a:r>
            <a:r>
              <a:rPr lang="fr-FR" sz="1600" b="1" dirty="0">
                <a:solidFill>
                  <a:srgbClr val="38BDF8"/>
                </a:solidFill>
              </a:rPr>
              <a:t>interrogatives indirectes</a:t>
            </a:r>
            <a:r>
              <a:rPr lang="fr-FR" sz="1600" dirty="0">
                <a:solidFill>
                  <a:srgbClr val="F8FAFC"/>
                </a:solidFill>
              </a:rPr>
              <a:t> (&lt;i&gt;si, ce que, ce qui&lt;/i&gt;)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Transposer les marqueurs temporels (&lt;i&gt;aujourd'hui ➜ ce jour-là, hier ➜ la veille, demain ➜ le lendemain&lt;/i&gt;)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Si le verbe introducteur est au présent (« Il dit que... »), aucun temps ne change. Tout bascule quand il est au passé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Débriefing après la Conférence de Presse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Hier, la ministre </a:t>
            </a:r>
            <a:r>
              <a:rPr lang="fr-FR" sz="1500" b="1" dirty="0">
                <a:solidFill>
                  <a:srgbClr val="38BDF8"/>
                </a:solidFill>
              </a:rPr>
              <a:t>a affirmé qu'</a:t>
            </a:r>
            <a:r>
              <a:rPr lang="fr-FR" sz="1500" dirty="0">
                <a:solidFill>
                  <a:srgbClr val="F8FAFC"/>
                </a:solidFill>
              </a:rPr>
              <a:t>elle </a:t>
            </a:r>
            <a:r>
              <a:rPr lang="fr-FR" sz="1500" b="1" dirty="0">
                <a:solidFill>
                  <a:srgbClr val="38BDF8"/>
                </a:solidFill>
              </a:rPr>
              <a:t>présenterait</a:t>
            </a:r>
            <a:r>
              <a:rPr lang="fr-FR" sz="1500" dirty="0">
                <a:solidFill>
                  <a:srgbClr val="F8FAFC"/>
                </a:solidFill>
              </a:rPr>
              <a:t> le projet </a:t>
            </a:r>
            <a:r>
              <a:rPr lang="fr-FR" sz="1500" b="1" dirty="0">
                <a:solidFill>
                  <a:srgbClr val="38BDF8"/>
                </a:solidFill>
              </a:rPr>
              <a:t>le lendemain</a:t>
            </a:r>
            <a:r>
              <a:rPr lang="fr-FR" sz="1500" dirty="0">
                <a:solidFill>
                  <a:srgbClr val="F8FAFC"/>
                </a:solidFill>
              </a:rPr>
              <a:t>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Elle </a:t>
            </a:r>
            <a:r>
              <a:rPr lang="fr-FR" sz="1500" b="1" dirty="0">
                <a:solidFill>
                  <a:srgbClr val="38BDF8"/>
                </a:solidFill>
              </a:rPr>
              <a:t>a aussi expliqué que</a:t>
            </a:r>
            <a:r>
              <a:rPr lang="fr-FR" sz="1500" dirty="0">
                <a:solidFill>
                  <a:srgbClr val="F8FAFC"/>
                </a:solidFill>
              </a:rPr>
              <a:t> les budgets </a:t>
            </a:r>
            <a:r>
              <a:rPr lang="fr-FR" sz="1500" b="1" dirty="0">
                <a:solidFill>
                  <a:srgbClr val="38BDF8"/>
                </a:solidFill>
              </a:rPr>
              <a:t>avaient augmenté</a:t>
            </a:r>
            <a:r>
              <a:rPr lang="fr-FR" sz="1500" dirty="0">
                <a:solidFill>
                  <a:srgbClr val="F8FAFC"/>
                </a:solidFill>
              </a:rPr>
              <a:t> l'année </a:t>
            </a:r>
            <a:r>
              <a:rPr lang="fr-FR" sz="1500" b="1" dirty="0">
                <a:solidFill>
                  <a:srgbClr val="38BDF8"/>
                </a:solidFill>
              </a:rPr>
              <a:t>précédente</a:t>
            </a:r>
            <a:r>
              <a:rPr lang="fr-FR" sz="1500" dirty="0">
                <a:solidFill>
                  <a:srgbClr val="F8FAFC"/>
                </a:solidFill>
              </a:rPr>
              <a:t>.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Et quand les journalistes lui </a:t>
            </a:r>
            <a:r>
              <a:rPr lang="fr-FR" sz="1500" b="1" dirty="0">
                <a:solidFill>
                  <a:srgbClr val="38BDF8"/>
                </a:solidFill>
              </a:rPr>
              <a:t>ont demandé ce qu'</a:t>
            </a:r>
            <a:r>
              <a:rPr lang="fr-FR" sz="1500" dirty="0">
                <a:solidFill>
                  <a:srgbClr val="F8FAFC"/>
                </a:solidFill>
              </a:rPr>
              <a:t>elle </a:t>
            </a:r>
            <a:r>
              <a:rPr lang="fr-FR" sz="1500" b="1" dirty="0">
                <a:solidFill>
                  <a:srgbClr val="38BDF8"/>
                </a:solidFill>
              </a:rPr>
              <a:t>comptait</a:t>
            </a:r>
            <a:r>
              <a:rPr lang="fr-FR" sz="1500" dirty="0">
                <a:solidFill>
                  <a:srgbClr val="F8FAFC"/>
                </a:solidFill>
              </a:rPr>
              <a:t> faire, elle leur </a:t>
            </a:r>
            <a:r>
              <a:rPr lang="fr-FR" sz="1500" b="1" dirty="0">
                <a:solidFill>
                  <a:srgbClr val="38BDF8"/>
                </a:solidFill>
              </a:rPr>
              <a:t>a promis de</a:t>
            </a:r>
            <a:r>
              <a:rPr lang="fr-FR" sz="1500" dirty="0">
                <a:solidFill>
                  <a:srgbClr val="F8FAFC"/>
                </a:solidFill>
              </a:rPr>
              <a:t> répondre vite.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Quels étaient les temps exacts prononcés par la ministre au moment de son discours direct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« elle présenterait » = futur (« je présenterai ») ; « avaient augmenté » = passé composé (« ont augmenté »)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Tableau de la Concordance des Temps au Passé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Après « Il a dit / annoncé / expliqué que... » (verbe introducteur au passé)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3696666"/>
                <a:gridCol w="3696666"/>
                <a:gridCol w="3696666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DISCOURS_DIRECT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DISCOURS_INDIRECT_AU_PASSE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EXEMPLE_TRANSFORME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Présent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(«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suis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prêt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➜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Imparfait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a dit qu'il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était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prêt.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Passé Composé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(«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ai fini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➜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Plus-que-parfait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a dit qu'il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avait fini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Futur Simple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(«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viendrai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➜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Conditionnel Présent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a dit qu'il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viendrait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Futur Antérieur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(«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aurai lu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➜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Conditionnel Passé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a dit qu'il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aurait lu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Impératif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(«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Partez</a:t>
                      </a:r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 !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➜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DE + Infinitif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leur a ordonné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de partir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L'imparfait et le conditionnel ne changent pas quand on passe au discours indirect au passé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Questions Indirectes &amp; Marqueurs de Temps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Rapporter une Question &amp; Décaler le Temps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Suppression de l'inversion et transposition des adverbes de temps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EST-CE QUE ➜ SI | QU'EST-CE QUE / QUE ➜ CE QUE | QU'EST-CE QUI ➜ CE QUI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DISCOURS DIRECT (PAROLES PRONONCÉES)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« </a:t>
            </a:r>
            <a:r>
              <a:rPr lang="fr-FR" sz="1400" b="1" dirty="0">
                <a:solidFill>
                  <a:srgbClr val="38BDF8"/>
                </a:solidFill>
              </a:rPr>
              <a:t>Est-ce que</a:t>
            </a:r>
            <a:r>
              <a:rPr lang="fr-FR" sz="1400" dirty="0">
                <a:solidFill>
                  <a:srgbClr val="E2E8F0"/>
                </a:solidFill>
              </a:rPr>
              <a:t> tu viendras </a:t>
            </a:r>
            <a:r>
              <a:rPr lang="fr-FR" sz="1400" b="1" dirty="0">
                <a:solidFill>
                  <a:srgbClr val="38BDF8"/>
                </a:solidFill>
              </a:rPr>
              <a:t>demain</a:t>
            </a:r>
            <a:r>
              <a:rPr lang="fr-FR" sz="1400" dirty="0">
                <a:solidFill>
                  <a:srgbClr val="E2E8F0"/>
                </a:solidFill>
              </a:rPr>
              <a:t> ? »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DISCOURS RAPPORTÉ AU PASSÉ (TRANSPOSÉ)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Elle m'a demandé </a:t>
            </a:r>
            <a:r>
              <a:rPr lang="fr-FR" sz="1400" b="1" dirty="0">
                <a:solidFill>
                  <a:srgbClr val="4ADE80"/>
                </a:solidFill>
              </a:rPr>
              <a:t>si</a:t>
            </a:r>
            <a:r>
              <a:rPr lang="fr-FR" sz="1400" dirty="0">
                <a:solidFill>
                  <a:srgbClr val="FFFFFF"/>
                </a:solidFill>
              </a:rPr>
              <a:t> je viendrais </a:t>
            </a:r>
            <a:r>
              <a:rPr lang="fr-FR" sz="1400" b="1" dirty="0">
                <a:solidFill>
                  <a:srgbClr val="4ADE80"/>
                </a:solidFill>
              </a:rPr>
              <a:t>le lendemain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DISCOURS DIRECT (PAROLES PRONONCÉES)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« </a:t>
            </a:r>
            <a:r>
              <a:rPr lang="fr-FR" sz="1400" b="1" dirty="0">
                <a:solidFill>
                  <a:srgbClr val="38BDF8"/>
                </a:solidFill>
              </a:rPr>
              <a:t>Qu'est-ce que</a:t>
            </a:r>
            <a:r>
              <a:rPr lang="fr-FR" sz="1400" dirty="0">
                <a:solidFill>
                  <a:srgbClr val="E2E8F0"/>
                </a:solidFill>
              </a:rPr>
              <a:t> vous avez fait </a:t>
            </a:r>
            <a:r>
              <a:rPr lang="fr-FR" sz="1400" b="1" dirty="0">
                <a:solidFill>
                  <a:srgbClr val="38BDF8"/>
                </a:solidFill>
              </a:rPr>
              <a:t>hier</a:t>
            </a:r>
            <a:r>
              <a:rPr lang="fr-FR" sz="1400" dirty="0">
                <a:solidFill>
                  <a:srgbClr val="E2E8F0"/>
                </a:solidFill>
              </a:rPr>
              <a:t> ? »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DISCOURS RAPPORTÉ AU PASSÉ (TRANSPOSÉ)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Il nous a demandé </a:t>
            </a:r>
            <a:r>
              <a:rPr lang="fr-FR" sz="1400" b="1" dirty="0">
                <a:solidFill>
                  <a:srgbClr val="4ADE80"/>
                </a:solidFill>
              </a:rPr>
              <a:t>ce que</a:t>
            </a:r>
            <a:r>
              <a:rPr lang="fr-FR" sz="1400" dirty="0">
                <a:solidFill>
                  <a:srgbClr val="FFFFFF"/>
                </a:solidFill>
              </a:rPr>
              <a:t> nous avions fait </a:t>
            </a:r>
            <a:r>
              <a:rPr lang="fr-FR" sz="1400" b="1" dirty="0">
                <a:solidFill>
                  <a:srgbClr val="4ADE80"/>
                </a:solidFill>
              </a:rPr>
              <a:t>la veille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DISCOURS DIRECT (PAROLES PRONONCÉES)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« </a:t>
            </a:r>
            <a:r>
              <a:rPr lang="fr-FR" sz="1400" b="1" dirty="0">
                <a:solidFill>
                  <a:srgbClr val="38BDF8"/>
                </a:solidFill>
              </a:rPr>
              <a:t>Qu'est-ce qui</a:t>
            </a:r>
            <a:r>
              <a:rPr lang="fr-FR" sz="1400" dirty="0">
                <a:solidFill>
                  <a:srgbClr val="E2E8F0"/>
                </a:solidFill>
              </a:rPr>
              <a:t> se passe </a:t>
            </a:r>
            <a:r>
              <a:rPr lang="fr-FR" sz="1400" b="1" dirty="0">
                <a:solidFill>
                  <a:srgbClr val="38BDF8"/>
                </a:solidFill>
              </a:rPr>
              <a:t>aujourd'hui</a:t>
            </a:r>
            <a:r>
              <a:rPr lang="fr-FR" sz="1400" dirty="0">
                <a:solidFill>
                  <a:srgbClr val="E2E8F0"/>
                </a:solidFill>
              </a:rPr>
              <a:t> ? »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DISCOURS RAPPORTÉ AU PASSÉ (TRANSPOSÉ)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Il a demandé </a:t>
            </a:r>
            <a:r>
              <a:rPr lang="fr-FR" sz="1400" b="1" dirty="0">
                <a:solidFill>
                  <a:srgbClr val="4ADE80"/>
                </a:solidFill>
              </a:rPr>
              <a:t>ce qui</a:t>
            </a:r>
            <a:r>
              <a:rPr lang="fr-FR" sz="1400" dirty="0">
                <a:solidFill>
                  <a:srgbClr val="FFFFFF"/>
                </a:solidFill>
              </a:rPr>
              <a:t> se passait </a:t>
            </a:r>
            <a:r>
              <a:rPr lang="fr-FR" sz="1400" b="1" dirty="0">
                <a:solidFill>
                  <a:srgbClr val="4ADE80"/>
                </a:solidFill>
              </a:rPr>
              <a:t>ce jour-là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Attention : « si » (question indirecte) s'élide uniquement devant « il / ils » (s'il), jamais devant « elle »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Erreurs Fréquentes à Éviter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En discours indirect, il n'y a plus ni point d'interrogation ni inversion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Il m'a demandé qu'est-ce que je faisais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Il m'a demandé </a:t>
            </a:r>
            <a:r>
              <a:rPr lang="fr-FR" sz="1400" b="1" dirty="0">
                <a:solidFill>
                  <a:srgbClr val="4ADE80"/>
                </a:solidFill>
              </a:rPr>
              <a:t>ce que</a:t>
            </a:r>
            <a:r>
              <a:rPr lang="fr-FR" sz="1400" dirty="0">
                <a:solidFill>
                  <a:srgbClr val="ECFDF5"/>
                </a:solidFill>
              </a:rPr>
              <a:t> je faisais (qu'est-ce que ➜ ce que)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Elle a demandé où habitait-il ?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Elle a demandé </a:t>
            </a:r>
            <a:r>
              <a:rPr lang="fr-FR" sz="1400" b="1" dirty="0">
                <a:solidFill>
                  <a:srgbClr val="4ADE80"/>
                </a:solidFill>
              </a:rPr>
              <a:t>où il habitait.</a:t>
            </a:r>
            <a:r>
              <a:rPr lang="fr-FR" sz="1400" dirty="0">
                <a:solidFill>
                  <a:srgbClr val="ECFDF5"/>
                </a:solidFill>
              </a:rPr>
              <a:t> (ordre Sujet + Verbe, sans « ? »)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Il a dit qu'il partira demain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Il a dit qu'il </a:t>
            </a:r>
            <a:r>
              <a:rPr lang="fr-FR" sz="1400" b="1" dirty="0">
                <a:solidFill>
                  <a:srgbClr val="4ADE80"/>
                </a:solidFill>
              </a:rPr>
              <a:t>partirait le lendemain</a:t>
            </a:r>
            <a:r>
              <a:rPr lang="fr-FR" sz="1400" dirty="0">
                <a:solidFill>
                  <a:srgbClr val="ECFDF5"/>
                </a:solidFill>
              </a:rPr>
              <a:t> (concordance au passé)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Retiens le trio temporel : hier ➜ la veille | aujourd'hui ➜ ce jour-là | demain ➜ le lendemain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Rapporte au passé : Il m'a dit : « J'ai perdu mes clés hier.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Il m'a dit qu'il avait perdu ses clés la veille. »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Rapporte au passé : Elle nous a demandé : « Qu'est-ce que vous préparez ?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Elle nous a demandé ce que nous préparions. »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Rapporte au passé : Le médecin lui a conseillé : « Prenez du repos !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Le médecin lui a conseillé de prendre du repos. »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Présent ➜ Imparfait | PC ➜ PQP | Futur ➜ Conditionnel | Qu'est-ce que ➜ Ce que | Impératif ➜ De + Infinitif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Tu maîtrises toute la mécanique de la concordance des temps au niveau B2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B2.3 — Le Discours Rapporté au Passé &amp; la Concordance</dc:title>
  <dc:creator>Bonjou French Learning — Renard &amp; Hermeline</dc:creator>
  <dc:description>Rapporter des paroles, des questions et des ordres en transposant les temps et les repères</dc:description>
</cp:coreProperties>
</file>