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F59E0B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F59E0B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[B2] Diaporama B2.4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🎯 Objectif Communicatif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Participe Présent, Gérondif &amp; Adjectif Verbal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Quand une forme en « -ant » reste-t-elle invariable et quand s'accorde-t-elle en genre et en nombre ?</a:t>
            </a:r>
          </a:p>
        </p:txBody>
      </p:sp>
      <p:sp>
        <p:nvSpPr>
          <p:cNvPr id="9" name="BulletCard1"/>
          <p:cNvSpPr/>
          <p:nvPr/>
        </p:nvSpPr>
        <p:spPr>
          <a:xfrm>
            <a:off x="550000" y="162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Former la base en </a:t>
            </a:r>
            <a:r>
              <a:rPr lang="fr-FR" sz="1600" b="1" dirty="0">
                <a:solidFill>
                  <a:srgbClr val="38BDF8"/>
                </a:solidFill>
              </a:rPr>
              <a:t>-ant</a:t>
            </a:r>
            <a:r>
              <a:rPr lang="fr-FR" sz="1600" dirty="0">
                <a:solidFill>
                  <a:srgbClr val="F8FAFC"/>
                </a:solidFill>
              </a:rPr>
              <a:t> à partir du radical de </a:t>
            </a:r>
            <a:r>
              <a:rPr lang="fr-FR" sz="1600" b="1" dirty="0">
                <a:solidFill>
                  <a:srgbClr val="38BDF8"/>
                </a:solidFill>
              </a:rPr>
              <a:t>nous</a:t>
            </a:r>
            <a:r>
              <a:rPr lang="fr-FR" sz="1600" dirty="0">
                <a:solidFill>
                  <a:srgbClr val="F8FAFC"/>
                </a:solidFill>
              </a:rPr>
              <a:t> au présent (sauf &lt;i&gt;étant, ayant, sachant&lt;/i&gt;)</a:t>
            </a:r>
          </a:p>
        </p:txBody>
      </p:sp>
      <p:sp>
        <p:nvSpPr>
          <p:cNvPr id="10" name="BulletCard2"/>
          <p:cNvSpPr/>
          <p:nvPr/>
        </p:nvSpPr>
        <p:spPr>
          <a:xfrm>
            <a:off x="550000" y="266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Utiliser le </a:t>
            </a:r>
            <a:r>
              <a:rPr lang="fr-FR" sz="1600" b="1" dirty="0">
                <a:solidFill>
                  <a:srgbClr val="38BDF8"/>
                </a:solidFill>
              </a:rPr>
              <a:t>Gérondif (en + -ant)</a:t>
            </a:r>
            <a:r>
              <a:rPr lang="fr-FR" sz="1600" dirty="0">
                <a:solidFill>
                  <a:srgbClr val="F8FAFC"/>
                </a:solidFill>
              </a:rPr>
              <a:t> pour la simultanéité, la manière ou la condition</a:t>
            </a:r>
          </a:p>
        </p:txBody>
      </p:sp>
      <p:sp>
        <p:nvSpPr>
          <p:cNvPr id="11" name="BulletCard3"/>
          <p:cNvSpPr/>
          <p:nvPr/>
        </p:nvSpPr>
        <p:spPr>
          <a:xfrm>
            <a:off x="550000" y="370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Distinguer le </a:t>
            </a:r>
            <a:r>
              <a:rPr lang="fr-FR" sz="1600" b="1" dirty="0">
                <a:solidFill>
                  <a:srgbClr val="38BDF8"/>
                </a:solidFill>
              </a:rPr>
              <a:t>Participe Présent</a:t>
            </a:r>
            <a:r>
              <a:rPr lang="fr-FR" sz="1600" dirty="0">
                <a:solidFill>
                  <a:srgbClr val="F8FAFC"/>
                </a:solidFill>
              </a:rPr>
              <a:t> (action, invariable) de l'</a:t>
            </a:r>
            <a:r>
              <a:rPr lang="fr-FR" sz="1600" b="1" dirty="0">
                <a:solidFill>
                  <a:srgbClr val="38BDF8"/>
                </a:solidFill>
              </a:rPr>
              <a:t>Adjectif Verbal</a:t>
            </a:r>
            <a:r>
              <a:rPr lang="fr-FR" sz="1600" dirty="0">
                <a:solidFill>
                  <a:srgbClr val="F8FAFC"/>
                </a:solidFill>
              </a:rPr>
              <a:t> (qualité, accordé)</a:t>
            </a:r>
          </a:p>
        </p:txBody>
      </p:sp>
      <p:sp>
        <p:nvSpPr>
          <p:cNvPr id="12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Trois emplois différents pour une même terminaison sonore [-ɑ̃] : c'est l'un des secrets du style écrit B2/C1 ! »</a:t>
            </a:r>
          </a:p>
        </p:txBody>
      </p:sp>
      <p:pic>
        <p:nvPicPr>
          <p:cNvPr id="13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4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(B2)  |  Diapositive 1 / 6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F59E0B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F59E0B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[B2] Diaporama B2.4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1. Observation &amp; Découverte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Rédaction du Rapport Scientifique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Lis ce dialogue authentique et observe les formes en gras :</a:t>
            </a:r>
          </a:p>
        </p:txBody>
      </p:sp>
      <p:sp>
        <p:nvSpPr>
          <p:cNvPr id="9" name="DialogueTurn1"/>
          <p:cNvSpPr/>
          <p:nvPr/>
        </p:nvSpPr>
        <p:spPr>
          <a:xfrm>
            <a:off x="550000" y="162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7C2D12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923C"/>
                </a:solidFill>
              </a:rPr>
              <a:t>Renard :  </a:t>
            </a:r>
            <a:r>
              <a:rPr lang="fr-FR" sz="1500" b="1" dirty="0">
                <a:solidFill>
                  <a:srgbClr val="38BDF8"/>
                </a:solidFill>
              </a:rPr>
              <a:t>En analysant</a:t>
            </a:r>
            <a:r>
              <a:rPr lang="fr-FR" sz="1500" dirty="0">
                <a:solidFill>
                  <a:srgbClr val="F8FAFC"/>
                </a:solidFill>
              </a:rPr>
              <a:t> les données, nous avons trouvé des résultats </a:t>
            </a:r>
            <a:r>
              <a:rPr lang="fr-FR" sz="1500" b="1" dirty="0">
                <a:solidFill>
                  <a:srgbClr val="38BDF8"/>
                </a:solidFill>
              </a:rPr>
              <a:t>surprenants</a:t>
            </a:r>
            <a:r>
              <a:rPr lang="fr-FR" sz="1500" dirty="0">
                <a:solidFill>
                  <a:srgbClr val="F8FAFC"/>
                </a:solidFill>
              </a:rPr>
              <a:t>.</a:t>
            </a:r>
          </a:p>
        </p:txBody>
      </p:sp>
      <p:sp>
        <p:nvSpPr>
          <p:cNvPr id="10" name="DialogueTurn2"/>
          <p:cNvSpPr/>
          <p:nvPr/>
        </p:nvSpPr>
        <p:spPr>
          <a:xfrm>
            <a:off x="550000" y="249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881337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7185"/>
                </a:solidFill>
              </a:rPr>
              <a:t>Hermeline :  </a:t>
            </a:r>
            <a:r>
              <a:rPr lang="fr-FR" sz="1500" dirty="0">
                <a:solidFill>
                  <a:srgbClr val="F8FAFC"/>
                </a:solidFill>
              </a:rPr>
              <a:t>Oui ! Les chercheurs </a:t>
            </a:r>
            <a:r>
              <a:rPr lang="fr-FR" sz="1500" b="1" dirty="0">
                <a:solidFill>
                  <a:srgbClr val="38BDF8"/>
                </a:solidFill>
              </a:rPr>
              <a:t>travaillant</a:t>
            </a:r>
            <a:r>
              <a:rPr lang="fr-FR" sz="1500" dirty="0">
                <a:solidFill>
                  <a:srgbClr val="F8FAFC"/>
                </a:solidFill>
              </a:rPr>
              <a:t> sur ce glacier ont publié une étude </a:t>
            </a:r>
            <a:r>
              <a:rPr lang="fr-FR" sz="1500" b="1" dirty="0">
                <a:solidFill>
                  <a:srgbClr val="38BDF8"/>
                </a:solidFill>
              </a:rPr>
              <a:t>convaincante</a:t>
            </a:r>
            <a:r>
              <a:rPr lang="fr-FR" sz="1500" dirty="0">
                <a:solidFill>
                  <a:srgbClr val="F8FAFC"/>
                </a:solidFill>
              </a:rPr>
              <a:t>.</a:t>
            </a:r>
          </a:p>
        </p:txBody>
      </p:sp>
      <p:sp>
        <p:nvSpPr>
          <p:cNvPr id="11" name="DialogueTurn3"/>
          <p:cNvSpPr/>
          <p:nvPr/>
        </p:nvSpPr>
        <p:spPr>
          <a:xfrm>
            <a:off x="550000" y="336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7C2D12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923C"/>
                </a:solidFill>
              </a:rPr>
              <a:t>Renard :  </a:t>
            </a:r>
            <a:r>
              <a:rPr lang="fr-FR" sz="1500" dirty="0">
                <a:solidFill>
                  <a:srgbClr val="F8FAFC"/>
                </a:solidFill>
              </a:rPr>
              <a:t>Et </a:t>
            </a:r>
            <a:r>
              <a:rPr lang="fr-FR" sz="1500" b="1" dirty="0">
                <a:solidFill>
                  <a:srgbClr val="38BDF8"/>
                </a:solidFill>
              </a:rPr>
              <a:t>sachant</a:t>
            </a:r>
            <a:r>
              <a:rPr lang="fr-FR" sz="1500" dirty="0">
                <a:solidFill>
                  <a:srgbClr val="F8FAFC"/>
                </a:solidFill>
              </a:rPr>
              <a:t> que la glace fond vite, leur équipe reste très </a:t>
            </a:r>
            <a:r>
              <a:rPr lang="fr-FR" sz="1500" b="1" dirty="0">
                <a:solidFill>
                  <a:srgbClr val="38BDF8"/>
                </a:solidFill>
              </a:rPr>
              <a:t>vigilante</a:t>
            </a:r>
            <a:r>
              <a:rPr lang="fr-FR" sz="1500" dirty="0">
                <a:solidFill>
                  <a:srgbClr val="F8FAFC"/>
                </a:solidFill>
              </a:rPr>
              <a:t>.</a:t>
            </a:r>
          </a:p>
        </p:txBody>
      </p:sp>
      <p:sp>
        <p:nvSpPr>
          <p:cNvPr id="12" name="QuestionBox"/>
          <p:cNvSpPr/>
          <p:nvPr/>
        </p:nvSpPr>
        <p:spPr>
          <a:xfrm>
            <a:off x="550000" y="4260000"/>
            <a:ext cx="11090000" cy="540000"/>
          </a:xfrm>
          <a:prstGeom prst="roundRect">
            <a:avLst>
              <a:gd name="adj" fmla="val 10000"/>
            </a:avLst>
          </a:prstGeom>
          <a:solidFill>
            <a:srgbClr val="422006"/>
          </a:solidFill>
          <a:ln w="12700">
            <a:solidFill>
              <a:srgbClr val="F59E0B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350" b="1" dirty="0">
                <a:solidFill>
                  <a:srgbClr val="FEF08A"/>
                </a:solidFill>
              </a:rPr>
              <a:t>💡 Question : Pourquoi écrit-on « les chercheurs travaillant » (sans -s) mais « une étude convaincante » (avec -e et sans u) ?</a:t>
            </a:r>
          </a:p>
        </p:txBody>
      </p:sp>
      <p:sp>
        <p:nvSpPr>
          <p:cNvPr id="13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« travaillant » a un complément (« sur ce glacier ») : c'est un verbe (invariable). « convaincante » est un adjectif ! »</a:t>
            </a:r>
          </a:p>
        </p:txBody>
      </p:sp>
      <p:pic>
        <p:nvPicPr>
          <p:cNvPr id="14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5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(B2)  |  Diapositive 2 / 6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F59E0B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F59E0B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[B2] Diaporama B2.4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2. La Règle d'Or (Architecture)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Les 3 Formes en -ANT : Comparaison Synthétique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Radical de « nous » au présent + -ANT (Irréguliers : étant, ayant, sachant) :</a:t>
            </a:r>
          </a:p>
        </p:txBody>
      </p:sp>
      <p:graphicFrame>
        <p:nvGraphicFramePr>
          <p:cNvPr id="9" name="GrammarTable"/>
          <p:cNvGraphicFramePr>
            <a:graphicFrameLocks noGrp="1"/>
          </p:cNvGraphicFramePr>
          <p:nvPr/>
        </p:nvGraphicFramePr>
        <p:xfrm>
          <a:off x="550000" y="1620000"/>
          <a:ext cx="11090000" cy="3580000"/>
        </p:xfrm>
        <a:graphic>
          <a:graphicData uri="http://schemas.openxmlformats.org/drawingml/2006/table">
            <a:tbl>
              <a:tblPr firstRow="1" bandRow="1"/>
              <a:tblGrid>
                <a:gridCol w="2772500"/>
                <a:gridCol w="2772500"/>
                <a:gridCol w="2772500"/>
                <a:gridCol w="2772500"/>
              </a:tblGrid>
              <a:tr h="430000"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FORME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STRUCTURE_ET_ACCORD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VALEUR_PRINCIPALE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EXEMPLE_MODELE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Gérondif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EN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+ -ant (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Invariable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, même sujet)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Simultanéité, manière, moyen, condition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Il apprend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en écoutant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des podcasts.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Participe Présent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-ant seul (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Invariable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, suivi d'un complément)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Remplace « qui + verbe » ou exprime la cause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Les étudiants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voulant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s'inscrire doivent signer.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Adjectif Verbal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-ant / -ante / -ants / -antes (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Variable !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Qualité permanente ou état durable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Une histoire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passionnante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; des propos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blessants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</a:tbl>
          </a:graphicData>
        </a:graphic>
      </p:graphicFrame>
      <p:sp>
        <p:nvSpPr>
          <p:cNvPr id="10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Le gérondif (« en + -ant ») exige toujours que son sujet soit le MÊME que celui du verbe principal ! »</a:t>
            </a:r>
          </a:p>
        </p:txBody>
      </p:sp>
      <p:pic>
        <p:nvPicPr>
          <p:cNvPr id="11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2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(B2)  |  Diapositive 3 / 6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F59E0B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F59E0B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[B2] Diaporama B2.4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3. Orthographe : Participe Présent vs Adjectif Verbal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Quand l'Adjectif Verbal Change d'Orthographe !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Certains verbes changent de terminaison écrite en passant du participe à l'adjectif :</a:t>
            </a:r>
          </a:p>
        </p:txBody>
      </p:sp>
      <p:sp>
        <p:nvSpPr>
          <p:cNvPr id="9" name="FormulaBanner"/>
          <p:cNvSpPr/>
          <p:nvPr/>
        </p:nvSpPr>
        <p:spPr>
          <a:xfrm>
            <a:off x="550000" y="1620000"/>
            <a:ext cx="11090000" cy="560000"/>
          </a:xfrm>
          <a:prstGeom prst="roundRect">
            <a:avLst>
              <a:gd name="adj" fmla="val 12000"/>
            </a:avLst>
          </a:prstGeom>
          <a:solidFill>
            <a:srgbClr val="172554"/>
          </a:solidFill>
          <a:ln w="19050">
            <a:solidFill>
              <a:srgbClr val="3B82F6"/>
            </a:solidFill>
          </a:ln>
        </p:spPr>
        <p:txBody>
          <a:bodyPr wrap="square" lIns="220000" tIns="140000" rIns="220000" bIns="140000" anchor="ctr"/>
          <a:lstStyle/>
          <a:p>
            <a:pPr algn="ctr"/>
            <a:r>
              <a:rPr lang="fr-FR" sz="1550" b="1" dirty="0">
                <a:solidFill>
                  <a:srgbClr val="93C5FD"/>
                </a:solidFill>
              </a:rPr>
              <a:t>⚡ FORMULE : VERBE D'ACTION (+ COD/COI/Adverbe) = INVARIABLE (-ANT)  |  QUALITÉ PURE = ACCORDÉ</a:t>
            </a:r>
          </a:p>
        </p:txBody>
      </p:sp>
      <p:sp>
        <p:nvSpPr>
          <p:cNvPr id="10" name="ExLeft1"/>
          <p:cNvSpPr/>
          <p:nvPr/>
        </p:nvSpPr>
        <p:spPr>
          <a:xfrm>
            <a:off x="550000" y="228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PARTICIPE PRÉSENT (ACTION = INVARIABLE)</a:t>
            </a:r>
          </a:p>
          <a:p>
            <a:r>
              <a:rPr lang="fr-FR" sz="1400" dirty="0">
                <a:solidFill>
                  <a:srgbClr val="E2E8F0"/>
                </a:solidFill>
              </a:rPr>
              <a:t>Une preuve </a:t>
            </a:r>
            <a:r>
              <a:rPr lang="fr-FR" sz="1400" b="1" dirty="0">
                <a:solidFill>
                  <a:srgbClr val="38BDF8"/>
                </a:solidFill>
              </a:rPr>
              <a:t>convainquant</a:t>
            </a:r>
            <a:r>
              <a:rPr lang="fr-FR" sz="1400" dirty="0">
                <a:solidFill>
                  <a:srgbClr val="E2E8F0"/>
                </a:solidFill>
              </a:rPr>
              <a:t> le jury (-quant).</a:t>
            </a:r>
          </a:p>
        </p:txBody>
      </p:sp>
      <p:sp>
        <p:nvSpPr>
          <p:cNvPr id="11" name="ExRight1"/>
          <p:cNvSpPr/>
          <p:nvPr/>
        </p:nvSpPr>
        <p:spPr>
          <a:xfrm>
            <a:off x="6185000" y="228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ADJECTIF VERBAL (QUALITÉ = ACCORDÉ)</a:t>
            </a:r>
          </a:p>
          <a:p>
            <a:r>
              <a:rPr lang="fr-FR" sz="1400" dirty="0">
                <a:solidFill>
                  <a:srgbClr val="FFFFFF"/>
                </a:solidFill>
              </a:rPr>
              <a:t>Une argumentation </a:t>
            </a:r>
            <a:r>
              <a:rPr lang="fr-FR" sz="1400" b="1" dirty="0">
                <a:solidFill>
                  <a:srgbClr val="4ADE80"/>
                </a:solidFill>
              </a:rPr>
              <a:t>convaincante</a:t>
            </a:r>
            <a:r>
              <a:rPr lang="fr-FR" sz="1400" dirty="0">
                <a:solidFill>
                  <a:srgbClr val="FFFFFF"/>
                </a:solidFill>
              </a:rPr>
              <a:t> (-cante).</a:t>
            </a:r>
          </a:p>
        </p:txBody>
      </p:sp>
      <p:sp>
        <p:nvSpPr>
          <p:cNvPr id="12" name="ExLeft2"/>
          <p:cNvSpPr/>
          <p:nvPr/>
        </p:nvSpPr>
        <p:spPr>
          <a:xfrm>
            <a:off x="550000" y="314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PARTICIPE PRÉSENT (ACTION = INVARIABLE)</a:t>
            </a:r>
          </a:p>
          <a:p>
            <a:r>
              <a:rPr lang="fr-FR" sz="1400" dirty="0">
                <a:solidFill>
                  <a:srgbClr val="E2E8F0"/>
                </a:solidFill>
              </a:rPr>
              <a:t>Des randonneurs </a:t>
            </a:r>
            <a:r>
              <a:rPr lang="fr-FR" sz="1400" b="1" dirty="0">
                <a:solidFill>
                  <a:srgbClr val="38BDF8"/>
                </a:solidFill>
              </a:rPr>
              <a:t>fatiguant</a:t>
            </a:r>
            <a:r>
              <a:rPr lang="fr-FR" sz="1400" dirty="0">
                <a:solidFill>
                  <a:srgbClr val="E2E8F0"/>
                </a:solidFill>
              </a:rPr>
              <a:t> vite (-guant).</a:t>
            </a:r>
          </a:p>
        </p:txBody>
      </p:sp>
      <p:sp>
        <p:nvSpPr>
          <p:cNvPr id="13" name="ExRight2"/>
          <p:cNvSpPr/>
          <p:nvPr/>
        </p:nvSpPr>
        <p:spPr>
          <a:xfrm>
            <a:off x="6185000" y="314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ADJECTIF VERBAL (QUALITÉ = ACCORDÉ)</a:t>
            </a:r>
          </a:p>
          <a:p>
            <a:r>
              <a:rPr lang="fr-FR" sz="1400" dirty="0">
                <a:solidFill>
                  <a:srgbClr val="FFFFFF"/>
                </a:solidFill>
              </a:rPr>
              <a:t>Des journées </a:t>
            </a:r>
            <a:r>
              <a:rPr lang="fr-FR" sz="1400" b="1" dirty="0">
                <a:solidFill>
                  <a:srgbClr val="4ADE80"/>
                </a:solidFill>
              </a:rPr>
              <a:t>fatigantes</a:t>
            </a:r>
            <a:r>
              <a:rPr lang="fr-FR" sz="1400" dirty="0">
                <a:solidFill>
                  <a:srgbClr val="FFFFFF"/>
                </a:solidFill>
              </a:rPr>
              <a:t> (-gante, sans u).</a:t>
            </a:r>
          </a:p>
        </p:txBody>
      </p:sp>
      <p:sp>
        <p:nvSpPr>
          <p:cNvPr id="14" name="ExLeft3"/>
          <p:cNvSpPr/>
          <p:nvPr/>
        </p:nvSpPr>
        <p:spPr>
          <a:xfrm>
            <a:off x="550000" y="400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PARTICIPE PRÉSENT (ACTION = INVARIABLE)</a:t>
            </a:r>
          </a:p>
          <a:p>
            <a:r>
              <a:rPr lang="fr-FR" sz="1400" dirty="0">
                <a:solidFill>
                  <a:srgbClr val="E2E8F0"/>
                </a:solidFill>
              </a:rPr>
              <a:t>Une décision </a:t>
            </a:r>
            <a:r>
              <a:rPr lang="fr-FR" sz="1400" b="1" dirty="0">
                <a:solidFill>
                  <a:srgbClr val="38BDF8"/>
                </a:solidFill>
              </a:rPr>
              <a:t>précédant</a:t>
            </a:r>
            <a:r>
              <a:rPr lang="fr-FR" sz="1400" dirty="0">
                <a:solidFill>
                  <a:srgbClr val="E2E8F0"/>
                </a:solidFill>
              </a:rPr>
              <a:t> l'accord (-dant).</a:t>
            </a:r>
          </a:p>
        </p:txBody>
      </p:sp>
      <p:sp>
        <p:nvSpPr>
          <p:cNvPr id="15" name="ExRight3"/>
          <p:cNvSpPr/>
          <p:nvPr/>
        </p:nvSpPr>
        <p:spPr>
          <a:xfrm>
            <a:off x="6185000" y="400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ADJECTIF VERBAL (QUALITÉ = ACCORDÉ)</a:t>
            </a:r>
          </a:p>
          <a:p>
            <a:r>
              <a:rPr lang="fr-FR" sz="1400" dirty="0">
                <a:solidFill>
                  <a:srgbClr val="FFFFFF"/>
                </a:solidFill>
              </a:rPr>
              <a:t>Les semaines </a:t>
            </a:r>
            <a:r>
              <a:rPr lang="fr-FR" sz="1400" b="1" dirty="0">
                <a:solidFill>
                  <a:srgbClr val="4ADE80"/>
                </a:solidFill>
              </a:rPr>
              <a:t>précédentes</a:t>
            </a:r>
            <a:r>
              <a:rPr lang="fr-FR" sz="1400" dirty="0">
                <a:solidFill>
                  <a:srgbClr val="FFFFFF"/>
                </a:solidFill>
              </a:rPr>
              <a:t> (-dente).</a:t>
            </a:r>
          </a:p>
        </p:txBody>
      </p:sp>
      <p:sp>
        <p:nvSpPr>
          <p:cNvPr id="16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Test infaillible : remplace la forme par un adjectif au féminin. Si la phrase a un complément verbal, garde -ant invariable ! »</a:t>
            </a:r>
          </a:p>
        </p:txBody>
      </p:sp>
      <p:pic>
        <p:nvPicPr>
          <p:cNvPr id="17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8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(B2)  |  Diapositive 4 / 6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F59E0B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F59E0B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[B2] Diaporama B2.4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4. Piège Classique vs Règle Juste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Pièges Syntaxiques &amp; Orthographiques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Attention au sujet du gérondif et à la place de la négation :</a:t>
            </a:r>
          </a:p>
        </p:txBody>
      </p:sp>
      <p:sp>
        <p:nvSpPr>
          <p:cNvPr id="9" name="ContrastL1"/>
          <p:cNvSpPr/>
          <p:nvPr/>
        </p:nvSpPr>
        <p:spPr>
          <a:xfrm>
            <a:off x="550000" y="16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❌ En traversant la rue, la pluie a commencé</a:t>
            </a:r>
          </a:p>
        </p:txBody>
      </p:sp>
      <p:sp>
        <p:nvSpPr>
          <p:cNvPr id="10" name="ContrastR1"/>
          <p:cNvSpPr/>
          <p:nvPr/>
        </p:nvSpPr>
        <p:spPr>
          <a:xfrm>
            <a:off x="6185000" y="16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✅ </a:t>
            </a:r>
            <a:r>
              <a:rPr lang="fr-FR" sz="1400" b="1" dirty="0">
                <a:solidFill>
                  <a:srgbClr val="4ADE80"/>
                </a:solidFill>
              </a:rPr>
              <a:t>Pendant que je traversais</a:t>
            </a:r>
            <a:r>
              <a:rPr lang="fr-FR" sz="1400" dirty="0">
                <a:solidFill>
                  <a:srgbClr val="ECFDF5"/>
                </a:solidFill>
              </a:rPr>
              <a:t> la rue, la pluie a commencé (sujets différents !)</a:t>
            </a:r>
          </a:p>
        </p:txBody>
      </p:sp>
      <p:sp>
        <p:nvSpPr>
          <p:cNvPr id="11" name="ContrastL2"/>
          <p:cNvSpPr/>
          <p:nvPr/>
        </p:nvSpPr>
        <p:spPr>
          <a:xfrm>
            <a:off x="550000" y="257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❌ Des personnes ne parlantes pas français</a:t>
            </a:r>
          </a:p>
        </p:txBody>
      </p:sp>
      <p:sp>
        <p:nvSpPr>
          <p:cNvPr id="12" name="ContrastR2"/>
          <p:cNvSpPr/>
          <p:nvPr/>
        </p:nvSpPr>
        <p:spPr>
          <a:xfrm>
            <a:off x="6185000" y="257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✅ Des personnes </a:t>
            </a:r>
            <a:r>
              <a:rPr lang="fr-FR" sz="1400" b="1" dirty="0">
                <a:solidFill>
                  <a:srgbClr val="4ADE80"/>
                </a:solidFill>
              </a:rPr>
              <a:t>ne parlant pas</a:t>
            </a:r>
            <a:r>
              <a:rPr lang="fr-FR" sz="1400" dirty="0">
                <a:solidFill>
                  <a:srgbClr val="ECFDF5"/>
                </a:solidFill>
              </a:rPr>
              <a:t> français (négation = participe invariable)</a:t>
            </a:r>
          </a:p>
        </p:txBody>
      </p:sp>
      <p:sp>
        <p:nvSpPr>
          <p:cNvPr id="13" name="ContrastL3"/>
          <p:cNvSpPr/>
          <p:nvPr/>
        </p:nvSpPr>
        <p:spPr>
          <a:xfrm>
            <a:off x="550000" y="35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❌ Une musique relaxant</a:t>
            </a:r>
          </a:p>
        </p:txBody>
      </p:sp>
      <p:sp>
        <p:nvSpPr>
          <p:cNvPr id="14" name="ContrastR3"/>
          <p:cNvSpPr/>
          <p:nvPr/>
        </p:nvSpPr>
        <p:spPr>
          <a:xfrm>
            <a:off x="6185000" y="35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✅ Une musique </a:t>
            </a:r>
            <a:r>
              <a:rPr lang="fr-FR" sz="1400" b="1" dirty="0">
                <a:solidFill>
                  <a:srgbClr val="4ADE80"/>
                </a:solidFill>
              </a:rPr>
              <a:t>relaxante</a:t>
            </a:r>
            <a:r>
              <a:rPr lang="fr-FR" sz="1400" dirty="0">
                <a:solidFill>
                  <a:srgbClr val="ECFDF5"/>
                </a:solidFill>
              </a:rPr>
              <a:t> (adjectif verbal accordé au féminin)</a:t>
            </a:r>
          </a:p>
        </p:txBody>
      </p:sp>
      <p:sp>
        <p:nvSpPr>
          <p:cNvPr id="15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Dès qu'une forme en -ant est encadrée par « ne ... pas », c'est 100% un participe présent : elle est donc INVARIABLE ! »</a:t>
            </a:r>
          </a:p>
        </p:txBody>
      </p:sp>
      <p:pic>
        <p:nvPicPr>
          <p:cNvPr id="16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7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(B2)  |  Diapositive 5 / 6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F59E0B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F59E0B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[B2] Diaporama B2.4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5. À Vous de Jouer !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Défi Interactif des Mascottes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Transforme ou complète ces énoncés (clique pour révéler la solution) :</a:t>
            </a:r>
          </a:p>
        </p:txBody>
      </p:sp>
      <p:sp>
        <p:nvSpPr>
          <p:cNvPr id="9" name="ChallengeCard1"/>
          <p:cNvSpPr/>
          <p:nvPr/>
        </p:nvSpPr>
        <p:spPr>
          <a:xfrm>
            <a:off x="550000" y="16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1. Accorde ou non : « Nous cherchons des candidats ______ (maîtriser) trois langues. »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maîtrisant (invariable car suivi du COD « trois langues »)</a:t>
            </a:r>
          </a:p>
        </p:txBody>
      </p:sp>
      <p:sp>
        <p:nvSpPr>
          <p:cNvPr id="10" name="ChallengeCard2"/>
          <p:cNvSpPr/>
          <p:nvPr/>
        </p:nvSpPr>
        <p:spPr>
          <a:xfrm>
            <a:off x="550000" y="247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2. Accorde ou non : « Elle a présenté des arguments très ______ (convaincre). »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convaincants (adjectif verbal masculin pluriel en -cants)</a:t>
            </a:r>
          </a:p>
        </p:txBody>
      </p:sp>
      <p:sp>
        <p:nvSpPr>
          <p:cNvPr id="11" name="ChallengeCard3"/>
          <p:cNvSpPr/>
          <p:nvPr/>
        </p:nvSpPr>
        <p:spPr>
          <a:xfrm>
            <a:off x="550000" y="33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3. Transforme avec un gérondif : « Il a réussi parce qu'il a persévéré. »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« Il a réussi en persévérant. »</a:t>
            </a:r>
          </a:p>
        </p:txBody>
      </p:sp>
      <p:sp>
        <p:nvSpPr>
          <p:cNvPr id="12" name="TakeawayBanner"/>
          <p:cNvSpPr/>
          <p:nvPr/>
        </p:nvSpPr>
        <p:spPr>
          <a:xfrm>
            <a:off x="550000" y="4190000"/>
            <a:ext cx="11090000" cy="520000"/>
          </a:xfrm>
          <a:prstGeom prst="roundRect">
            <a:avLst>
              <a:gd name="adj" fmla="val 10000"/>
            </a:avLst>
          </a:prstGeom>
          <a:solidFill>
            <a:srgbClr val="172554"/>
          </a:solidFill>
          <a:ln w="12700">
            <a:solidFill>
              <a:srgbClr val="F59E0B"/>
            </a:solidFill>
          </a:ln>
        </p:spPr>
        <p:txBody>
          <a:bodyPr wrap="square" lIns="220000" tIns="140000" rIns="220000" bIns="140000" anchor="ctr"/>
          <a:lstStyle/>
          <a:p>
            <a:pPr algn="ctr"/>
            <a:r>
              <a:rPr lang="fr-FR" sz="1350" b="1" dirty="0">
                <a:solidFill>
                  <a:srgbClr val="FDE68A"/>
                </a:solidFill>
              </a:rPr>
              <a:t>🌟 Règle d'or : EN + -ant = Gérondif (même sujet) | Action + complément = Participe invariable | Qualité seule = Adjectif accordé !</a:t>
            </a:r>
          </a:p>
        </p:txBody>
      </p:sp>
      <p:sp>
        <p:nvSpPr>
          <p:cNvPr id="13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Tu maîtrises désormais une subtilité orthographique redoutée même aux concours ! »</a:t>
            </a:r>
          </a:p>
        </p:txBody>
      </p:sp>
      <p:pic>
        <p:nvPicPr>
          <p:cNvPr id="14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5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(B2)  |  Diapositive 6 / 6</a:t>
            </a:r>
          </a:p>
        </p:txBody>
      </p:sp>
    </p:spTree>
  </p:cSld>
</p:sld>
</file>

<file path=ppt/theme/theme1.xml><?xml version="1.0" encoding="utf-8"?>
<a:theme xmlns:a="http://schemas.openxmlformats.org/drawingml/2006/main" name="Bonjou Presentation">
  <a:themeElements>
    <a:clrScheme name="Bonjou">
      <a:dk1>
        <a:srgbClr val="0F172A"/>
      </a:dk1>
      <a:lt1>
        <a:srgbClr val="FFFFFF"/>
      </a:lt1>
      <a:dk2>
        <a:srgbClr val="1E293B"/>
      </a:dk2>
      <a:lt2>
        <a:srgbClr val="F8FAFC"/>
      </a:lt2>
      <a:accent1>
        <a:srgbClr val="E8742C"/>
      </a:accent1>
      <a:accent2>
        <a:srgbClr val="38BDF8"/>
      </a:accent2>
      <a:accent3>
        <a:srgbClr val="10B981"/>
      </a:accent3>
      <a:accent4>
        <a:srgbClr val="F59E0B"/>
      </a:accent4>
      <a:accent5>
        <a:srgbClr val="8B5CF6"/>
      </a:accent5>
      <a:accent6>
        <a:srgbClr val="EC4899"/>
      </a:accent6>
      <a:hlink>
        <a:srgbClr val="38BDF8"/>
      </a:hlink>
      <a:folHlink>
        <a:srgbClr val="A855F7"/>
      </a:folHlink>
    </a:clrScheme>
    <a:fontScheme name="Bonjou Fonts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9525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Bonjou Teaching Slides Compiler</Application>
  <PresentationFormat>On-screen Show (16:9)</PresentationFormat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Diaporama B2.4 — Participe Présent, Gérondif &amp; Adjectif Verbal</dc:title>
  <dc:creator>Bonjou French Learning — Renard &amp; Hermeline</dc:creator>
  <dc:description>Condenser les subordonnées et distinguer la forme invariable (-ant) de l'adjectif (-ante)</dc:description>
</cp:coreProperties>
</file>