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11D48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11D48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[C1] Diaporama C1.2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🎯 Objectif Communicatif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L'Inversion du Sujet : La Marque de la Grande Prose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Comment conférer noblesse, rythme et solennité à ses phrases écrites ?</a:t>
            </a:r>
          </a:p>
        </p:txBody>
      </p:sp>
      <p:sp>
        <p:nvSpPr>
          <p:cNvPr id="9" name="BulletCard1"/>
          <p:cNvSpPr/>
          <p:nvPr/>
        </p:nvSpPr>
        <p:spPr>
          <a:xfrm>
            <a:off x="550000" y="162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Maîtriser l'inversion obligatoire ou recommandée après : À peine, Sans doute, Peut-être, Aussi, Rarement</a:t>
            </a:r>
          </a:p>
        </p:txBody>
      </p:sp>
      <p:sp>
        <p:nvSpPr>
          <p:cNvPr id="10" name="BulletCard2"/>
          <p:cNvSpPr/>
          <p:nvPr/>
        </p:nvSpPr>
        <p:spPr>
          <a:xfrm>
            <a:off x="550000" y="266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Connaître les règles du trait d'union et du 't' euphonique (« Peut-être a-t-il compris »)</a:t>
            </a:r>
          </a:p>
        </p:txBody>
      </p:sp>
      <p:sp>
        <p:nvSpPr>
          <p:cNvPr id="11" name="BulletCard3"/>
          <p:cNvSpPr/>
          <p:nvPr/>
        </p:nvSpPr>
        <p:spPr>
          <a:xfrm>
            <a:off x="550000" y="370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Rythmer la période oratoire : cadence montante (protase) et cadence descendante (apodose)</a:t>
            </a:r>
          </a:p>
        </p:txBody>
      </p:sp>
      <p:sp>
        <p:nvSpPr>
          <p:cNvPr id="12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L'inversion du sujet n'est pas réservée aux questions ! En tête de phrase après certains adverbes, elle métamorphose une phrase banale en chef-d'œuvre stylistique ! »</a:t>
            </a:r>
          </a:p>
        </p:txBody>
      </p:sp>
      <p:pic>
        <p:nvPicPr>
          <p:cNvPr id="13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4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(C1)  |  Diapositive 1 / 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11D48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11D48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[C1] Diaporama C1.2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1. Observation Littéraire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La Soirée à l'Académie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Lis cet extrait de discours académique et repère l'ordre des mots :</a:t>
            </a:r>
          </a:p>
        </p:txBody>
      </p:sp>
      <p:sp>
        <p:nvSpPr>
          <p:cNvPr id="9" name="DialogueTurn1"/>
          <p:cNvSpPr/>
          <p:nvPr/>
        </p:nvSpPr>
        <p:spPr>
          <a:xfrm>
            <a:off x="550000" y="162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L'Orateur :  </a:t>
            </a:r>
            <a:r>
              <a:rPr lang="fr-FR" sz="1500" b="1" dirty="0">
                <a:solidFill>
                  <a:srgbClr val="38BDF8"/>
                </a:solidFill>
              </a:rPr>
              <a:t>À peine</a:t>
            </a:r>
            <a:r>
              <a:rPr lang="fr-FR" sz="1500" dirty="0">
                <a:solidFill>
                  <a:srgbClr val="F8FAFC"/>
                </a:solidFill>
              </a:rPr>
              <a:t> le rideau </a:t>
            </a:r>
            <a:r>
              <a:rPr lang="fr-FR" sz="1500" b="1" dirty="0">
                <a:solidFill>
                  <a:srgbClr val="38BDF8"/>
                </a:solidFill>
              </a:rPr>
              <a:t>fut-il levé</a:t>
            </a:r>
            <a:r>
              <a:rPr lang="fr-FR" sz="1500" dirty="0">
                <a:solidFill>
                  <a:srgbClr val="F8FAFC"/>
                </a:solidFill>
              </a:rPr>
              <a:t> que l'assistance retint son souffle.</a:t>
            </a:r>
          </a:p>
        </p:txBody>
      </p:sp>
      <p:sp>
        <p:nvSpPr>
          <p:cNvPr id="10" name="DialogueTurn2"/>
          <p:cNvSpPr/>
          <p:nvPr/>
        </p:nvSpPr>
        <p:spPr>
          <a:xfrm>
            <a:off x="550000" y="249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L'Orateur :  </a:t>
            </a:r>
            <a:r>
              <a:rPr lang="fr-FR" sz="1500" b="1" dirty="0">
                <a:solidFill>
                  <a:srgbClr val="38BDF8"/>
                </a:solidFill>
              </a:rPr>
              <a:t>Sans doute</a:t>
            </a:r>
            <a:r>
              <a:rPr lang="fr-FR" sz="1500" dirty="0">
                <a:solidFill>
                  <a:srgbClr val="F8FAFC"/>
                </a:solidFill>
              </a:rPr>
              <a:t> l'auteur </a:t>
            </a:r>
            <a:r>
              <a:rPr lang="fr-FR" sz="1500" b="1" dirty="0">
                <a:solidFill>
                  <a:srgbClr val="38BDF8"/>
                </a:solidFill>
              </a:rPr>
              <a:t>avait-il mesuré</a:t>
            </a:r>
            <a:r>
              <a:rPr lang="fr-FR" sz="1500" dirty="0">
                <a:solidFill>
                  <a:srgbClr val="F8FAFC"/>
                </a:solidFill>
              </a:rPr>
              <a:t> la hardiesse de son propos.</a:t>
            </a:r>
          </a:p>
        </p:txBody>
      </p:sp>
      <p:sp>
        <p:nvSpPr>
          <p:cNvPr id="11" name="DialogueTurn3"/>
          <p:cNvSpPr/>
          <p:nvPr/>
        </p:nvSpPr>
        <p:spPr>
          <a:xfrm>
            <a:off x="550000" y="336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L'Orateur :  </a:t>
            </a:r>
            <a:r>
              <a:rPr lang="fr-FR" sz="1500" b="1" dirty="0">
                <a:solidFill>
                  <a:srgbClr val="38BDF8"/>
                </a:solidFill>
              </a:rPr>
              <a:t>Aussi</a:t>
            </a:r>
            <a:r>
              <a:rPr lang="fr-FR" sz="1500" dirty="0">
                <a:solidFill>
                  <a:srgbClr val="F8FAFC"/>
                </a:solidFill>
              </a:rPr>
              <a:t> les critiques </a:t>
            </a:r>
            <a:r>
              <a:rPr lang="fr-FR" sz="1500" b="1" dirty="0">
                <a:solidFill>
                  <a:srgbClr val="38BDF8"/>
                </a:solidFill>
              </a:rPr>
              <a:t>ont-ils salué</a:t>
            </a:r>
            <a:r>
              <a:rPr lang="fr-FR" sz="1500" dirty="0">
                <a:solidFill>
                  <a:srgbClr val="F8FAFC"/>
                </a:solidFill>
              </a:rPr>
              <a:t> unanimement ce chef-d'œuvre de la dramaturgie.</a:t>
            </a:r>
          </a:p>
        </p:txBody>
      </p:sp>
      <p:sp>
        <p:nvSpPr>
          <p:cNvPr id="12" name="QuestionBox"/>
          <p:cNvSpPr/>
          <p:nvPr/>
        </p:nvSpPr>
        <p:spPr>
          <a:xfrm>
            <a:off x="550000" y="4260000"/>
            <a:ext cx="11090000" cy="540000"/>
          </a:xfrm>
          <a:prstGeom prst="roundRect">
            <a:avLst>
              <a:gd name="adj" fmla="val 10000"/>
            </a:avLst>
          </a:prstGeom>
          <a:solidFill>
            <a:srgbClr val="422006"/>
          </a:solidFill>
          <a:ln w="12700">
            <a:solidFill>
              <a:srgbClr val="F59E0B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350" b="1" dirty="0">
                <a:solidFill>
                  <a:srgbClr val="FEF08A"/>
                </a:solidFill>
              </a:rPr>
              <a:t>💡 Pourquoi ne dit-on pas « À peine le rideau s'est levé » ou « Aussi les critiques ont salué » ?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Regarde où est placé le verbe par rapport au sujet après les mots soulignés :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(C1)  |  Diapositive 2 / 6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11D48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11D48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[C1] Diaporama C1.2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2. Les 5 Déclencheurs Majeurs de l'Inversion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Les Adverbes de Tête de Phrase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Quand ces mots ouvrent la proposition, l'inversion clitique s'impose en style soutenu :</a:t>
            </a:r>
          </a:p>
        </p:txBody>
      </p:sp>
      <p:graphicFrame>
        <p:nvGraphicFramePr>
          <p:cNvPr id="9" name="GrammarTable"/>
          <p:cNvGraphicFramePr>
            <a:graphicFrameLocks noGrp="1"/>
          </p:cNvGraphicFramePr>
          <p:nvPr/>
        </p:nvGraphicFramePr>
        <p:xfrm>
          <a:off x="550000" y="1620000"/>
          <a:ext cx="11090000" cy="3580000"/>
        </p:xfrm>
        <a:graphic>
          <a:graphicData uri="http://schemas.openxmlformats.org/drawingml/2006/table">
            <a:tbl>
              <a:tblPr firstRow="1" bandRow="1"/>
              <a:tblGrid>
                <a:gridCol w="3696666"/>
                <a:gridCol w="3696666"/>
                <a:gridCol w="3696666"/>
              </a:tblGrid>
              <a:tr h="430000"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ADVERBE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SENS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EXEMPLE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À PEINE ... QUE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Immédiateté fulgurante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À peine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fut-il entré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qu'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un cri retentit.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SANS DOUTE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Probabilité / Concession polie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Sans doute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convient-il de rappeler ces principes.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PEUT-ÊTRE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Hypothèse modératrice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Peut-être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aurons-nous l'honneur de vous revoir.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AUSSI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Conséquence (= C'est pourquoi)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La pluie menaçait ;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aussi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avons-nous plié bagage.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RAREMENT / EN VAIN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Emphase négative ou restrictive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Rarement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a-t-on contemplé spectacle si grandiose.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</a:tbl>
          </a:graphicData>
        </a:graphic>
      </p:graphicFrame>
      <p:sp>
        <p:nvSpPr>
          <p:cNvPr id="10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Attention : « Aussi » en début de phrase signifie « C'est pourquoi », pas « également » ! »</a:t>
            </a:r>
          </a:p>
        </p:txBody>
      </p:sp>
      <p:pic>
        <p:nvPicPr>
          <p:cNvPr id="11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2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(C1)  |  Diapositive 3 / 6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11D48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11D48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[C1] Diaporama C1.2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3. Mécanique de l'Inversion Complexe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Sujet Pronom vs Sujet Nom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Comment inverser quand le sujet est un nom propre ou un groupe nominal ?</a:t>
            </a:r>
          </a:p>
        </p:txBody>
      </p:sp>
      <p:sp>
        <p:nvSpPr>
          <p:cNvPr id="9" name="FormulaBanner"/>
          <p:cNvSpPr/>
          <p:nvPr/>
        </p:nvSpPr>
        <p:spPr>
          <a:xfrm>
            <a:off x="550000" y="1620000"/>
            <a:ext cx="11090000" cy="560000"/>
          </a:xfrm>
          <a:prstGeom prst="roundRect">
            <a:avLst>
              <a:gd name="adj" fmla="val 12000"/>
            </a:avLst>
          </a:prstGeom>
          <a:solidFill>
            <a:srgbClr val="172554"/>
          </a:solidFill>
          <a:ln w="19050">
            <a:solidFill>
              <a:srgbClr val="3B82F6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550" b="1" dirty="0">
                <a:solidFill>
                  <a:srgbClr val="93C5FD"/>
                </a:solidFill>
              </a:rPr>
              <a:t>⚡ FORMULE : ADVERBE + NOM SUJET + VERBE + PRONOM REPRIS AVEC TRAIT D'UNION</a:t>
            </a:r>
          </a:p>
        </p:txBody>
      </p:sp>
      <p:sp>
        <p:nvSpPr>
          <p:cNvPr id="10" name="ExLeft1"/>
          <p:cNvSpPr/>
          <p:nvPr/>
        </p:nvSpPr>
        <p:spPr>
          <a:xfrm>
            <a:off x="550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TYPE</a:t>
            </a:r>
          </a:p>
          <a:p>
            <a:r>
              <a:rPr lang="fr-FR" sz="1400" dirty="0">
                <a:solidFill>
                  <a:srgbClr val="E2E8F0"/>
                </a:solidFill>
              </a:rPr>
              <a:t>Avec pronom direct</a:t>
            </a:r>
          </a:p>
        </p:txBody>
      </p:sp>
      <p:sp>
        <p:nvSpPr>
          <p:cNvPr id="11" name="ExRight1"/>
          <p:cNvSpPr/>
          <p:nvPr/>
        </p:nvSpPr>
        <p:spPr>
          <a:xfrm>
            <a:off x="6185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CONTENT</a:t>
            </a:r>
          </a:p>
          <a:p>
            <a:r>
              <a:rPr lang="fr-FR" sz="1400" dirty="0">
                <a:solidFill>
                  <a:srgbClr val="FFFFFF"/>
                </a:solidFill>
              </a:rPr>
              <a:t>Sans doute </a:t>
            </a:r>
            <a:r>
              <a:rPr lang="fr-FR" sz="1400" b="1" dirty="0">
                <a:solidFill>
                  <a:srgbClr val="4ADE80"/>
                </a:solidFill>
              </a:rPr>
              <a:t>a-t-il</a:t>
            </a:r>
            <a:r>
              <a:rPr lang="fr-FR" sz="1400" dirty="0">
                <a:solidFill>
                  <a:srgbClr val="FFFFFF"/>
                </a:solidFill>
              </a:rPr>
              <a:t> refusé notre offre.</a:t>
            </a:r>
          </a:p>
        </p:txBody>
      </p:sp>
      <p:sp>
        <p:nvSpPr>
          <p:cNvPr id="12" name="ExLeft2"/>
          <p:cNvSpPr/>
          <p:nvPr/>
        </p:nvSpPr>
        <p:spPr>
          <a:xfrm>
            <a:off x="550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TYPE</a:t>
            </a:r>
          </a:p>
          <a:p>
            <a:r>
              <a:rPr lang="fr-FR" sz="1400" dirty="0">
                <a:solidFill>
                  <a:srgbClr val="E2E8F0"/>
                </a:solidFill>
              </a:rPr>
              <a:t>Avec nom (inversion complexe)</a:t>
            </a:r>
          </a:p>
        </p:txBody>
      </p:sp>
      <p:sp>
        <p:nvSpPr>
          <p:cNvPr id="13" name="ExRight2"/>
          <p:cNvSpPr/>
          <p:nvPr/>
        </p:nvSpPr>
        <p:spPr>
          <a:xfrm>
            <a:off x="6185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CONTENT</a:t>
            </a:r>
          </a:p>
          <a:p>
            <a:r>
              <a:rPr lang="fr-FR" sz="1400" dirty="0">
                <a:solidFill>
                  <a:srgbClr val="FFFFFF"/>
                </a:solidFill>
              </a:rPr>
              <a:t>Sans doute </a:t>
            </a:r>
            <a:r>
              <a:rPr lang="fr-FR" sz="1400" b="1" dirty="0">
                <a:solidFill>
                  <a:srgbClr val="4ADE80"/>
                </a:solidFill>
              </a:rPr>
              <a:t>le président a-t-il</a:t>
            </a:r>
            <a:r>
              <a:rPr lang="fr-FR" sz="1400" dirty="0">
                <a:solidFill>
                  <a:srgbClr val="FFFFFF"/>
                </a:solidFill>
              </a:rPr>
              <a:t> refusé notre offre. (Nom + verbe + pronom 'il')</a:t>
            </a:r>
          </a:p>
        </p:txBody>
      </p:sp>
      <p:sp>
        <p:nvSpPr>
          <p:cNvPr id="14" name="ExLeft3"/>
          <p:cNvSpPr/>
          <p:nvPr/>
        </p:nvSpPr>
        <p:spPr>
          <a:xfrm>
            <a:off x="550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TYPE</a:t>
            </a:r>
          </a:p>
          <a:p>
            <a:r>
              <a:rPr lang="fr-FR" sz="1400" dirty="0">
                <a:solidFill>
                  <a:srgbClr val="E2E8F0"/>
                </a:solidFill>
              </a:rPr>
              <a:t>Le 't' euphonique indispensable</a:t>
            </a:r>
          </a:p>
        </p:txBody>
      </p:sp>
      <p:sp>
        <p:nvSpPr>
          <p:cNvPr id="15" name="ExRight3"/>
          <p:cNvSpPr/>
          <p:nvPr/>
        </p:nvSpPr>
        <p:spPr>
          <a:xfrm>
            <a:off x="6185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CONTENT</a:t>
            </a:r>
          </a:p>
          <a:p>
            <a:r>
              <a:rPr lang="fr-FR" sz="1400" dirty="0">
                <a:solidFill>
                  <a:srgbClr val="FFFFFF"/>
                </a:solidFill>
              </a:rPr>
              <a:t>Peut-être a</a:t>
            </a:r>
            <a:r>
              <a:rPr lang="fr-FR" sz="1400" b="1" dirty="0">
                <a:solidFill>
                  <a:srgbClr val="4ADE80"/>
                </a:solidFill>
              </a:rPr>
              <a:t>-t-</a:t>
            </a:r>
            <a:r>
              <a:rPr lang="fr-FR" sz="1400" dirty="0">
                <a:solidFill>
                  <a:srgbClr val="FFFFFF"/>
                </a:solidFill>
              </a:rPr>
              <a:t>elle compris la leçon. (Évite le heurt vocalique a-elle)</a:t>
            </a:r>
          </a:p>
        </p:txBody>
      </p:sp>
      <p:sp>
        <p:nvSpPr>
          <p:cNvPr id="16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Si le sujet est un nom, on garde le nom ET on ajoute le pronom miroir derrière le verbe ! »</a:t>
            </a:r>
          </a:p>
        </p:txBody>
      </p:sp>
      <p:pic>
        <p:nvPicPr>
          <p:cNvPr id="17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8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(C1)  |  Diapositive 4 / 6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11D48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11D48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[C1] Diaporama C1.2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4. Registres Comparés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Du Français Courant à la Haute Prose C1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Mesure l'élévation spectaculaire de la tonalité :</a:t>
            </a:r>
          </a:p>
        </p:txBody>
      </p:sp>
      <p:sp>
        <p:nvSpPr>
          <p:cNvPr id="9" name="ContrastL1"/>
          <p:cNvSpPr/>
          <p:nvPr/>
        </p:nvSpPr>
        <p:spPr>
          <a:xfrm>
            <a:off x="550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475569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475569"/>
                </a:solidFill>
              </a:rPr>
              <a:t>COURANT</a:t>
            </a:r>
          </a:p>
          <a:p>
            <a:r>
              <a:rPr lang="fr-FR" sz="1400" dirty="0">
                <a:solidFill>
                  <a:srgbClr val="E2E8F0"/>
                </a:solidFill>
              </a:rPr>
              <a:t>Il est peut-être parti trop tôt.</a:t>
            </a:r>
          </a:p>
        </p:txBody>
      </p:sp>
      <p:sp>
        <p:nvSpPr>
          <p:cNvPr id="10" name="ContrastR1"/>
          <p:cNvSpPr/>
          <p:nvPr/>
        </p:nvSpPr>
        <p:spPr>
          <a:xfrm>
            <a:off x="6185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NOBLE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➜ </a:t>
            </a:r>
            <a:r>
              <a:rPr lang="fr-FR" sz="1400" b="1" dirty="0">
                <a:solidFill>
                  <a:srgbClr val="4ADE80"/>
                </a:solidFill>
              </a:rPr>
              <a:t>Peut-être est-il parti</a:t>
            </a:r>
            <a:r>
              <a:rPr lang="fr-FR" sz="1400" dirty="0">
                <a:solidFill>
                  <a:srgbClr val="ECFDF5"/>
                </a:solidFill>
              </a:rPr>
              <a:t> trop tôt. (Élégance sobre)</a:t>
            </a:r>
          </a:p>
        </p:txBody>
      </p:sp>
      <p:sp>
        <p:nvSpPr>
          <p:cNvPr id="11" name="ContrastL2"/>
          <p:cNvSpPr/>
          <p:nvPr/>
        </p:nvSpPr>
        <p:spPr>
          <a:xfrm>
            <a:off x="550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475569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475569"/>
                </a:solidFill>
              </a:rPr>
              <a:t>COURANT</a:t>
            </a:r>
          </a:p>
          <a:p>
            <a:r>
              <a:rPr lang="fr-FR" sz="1400" dirty="0">
                <a:solidFill>
                  <a:srgbClr val="E2E8F0"/>
                </a:solidFill>
              </a:rPr>
              <a:t>C'est pour ça qu'on a décidé d'annuler.</a:t>
            </a:r>
          </a:p>
        </p:txBody>
      </p:sp>
      <p:sp>
        <p:nvSpPr>
          <p:cNvPr id="12" name="ContrastR2"/>
          <p:cNvSpPr/>
          <p:nvPr/>
        </p:nvSpPr>
        <p:spPr>
          <a:xfrm>
            <a:off x="6185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NOBLE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➜ </a:t>
            </a:r>
            <a:r>
              <a:rPr lang="fr-FR" sz="1400" b="1" dirty="0">
                <a:solidFill>
                  <a:srgbClr val="4ADE80"/>
                </a:solidFill>
              </a:rPr>
              <a:t>Aussi avons-nous pris</a:t>
            </a:r>
            <a:r>
              <a:rPr lang="fr-FR" sz="1400" dirty="0">
                <a:solidFill>
                  <a:srgbClr val="ECFDF5"/>
                </a:solidFill>
              </a:rPr>
              <a:t> la décision d'annuler. (Rigueur officielle)</a:t>
            </a:r>
          </a:p>
        </p:txBody>
      </p:sp>
      <p:sp>
        <p:nvSpPr>
          <p:cNvPr id="13" name="ContrastL3"/>
          <p:cNvSpPr/>
          <p:nvPr/>
        </p:nvSpPr>
        <p:spPr>
          <a:xfrm>
            <a:off x="550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475569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475569"/>
                </a:solidFill>
              </a:rPr>
              <a:t>COURANT</a:t>
            </a:r>
          </a:p>
          <a:p>
            <a:r>
              <a:rPr lang="fr-FR" sz="1400" dirty="0">
                <a:solidFill>
                  <a:srgbClr val="E2E8F0"/>
                </a:solidFill>
              </a:rPr>
              <a:t>On a rarement vu une chose pareille.</a:t>
            </a:r>
          </a:p>
        </p:txBody>
      </p:sp>
      <p:sp>
        <p:nvSpPr>
          <p:cNvPr id="14" name="ContrastR3"/>
          <p:cNvSpPr/>
          <p:nvPr/>
        </p:nvSpPr>
        <p:spPr>
          <a:xfrm>
            <a:off x="6185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NOBLE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➜ </a:t>
            </a:r>
            <a:r>
              <a:rPr lang="fr-FR" sz="1400" b="1" dirty="0">
                <a:solidFill>
                  <a:srgbClr val="4ADE80"/>
                </a:solidFill>
              </a:rPr>
              <a:t>Rarement spectacle plus poignant ne s'offrit-il</a:t>
            </a:r>
            <a:r>
              <a:rPr lang="fr-FR" sz="1400" dirty="0">
                <a:solidFill>
                  <a:srgbClr val="ECFDF5"/>
                </a:solidFill>
              </a:rPr>
              <a:t> à nos yeux. (Haute prose)</a:t>
            </a:r>
          </a:p>
        </p:txBody>
      </p:sp>
      <p:sp>
        <p:nvSpPr>
          <p:cNvPr id="15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Dans un essai du DALF C1 ou une dissertation, cette structure démontre une maîtrise éblouissante ! »</a:t>
            </a:r>
          </a:p>
        </p:txBody>
      </p:sp>
      <p:pic>
        <p:nvPicPr>
          <p:cNvPr id="16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7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(C1)  |  Diapositive 5 / 6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11D48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11D48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[C1] Diaporama C1.2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5. Défi Stylistique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La Plume de l'Académicien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Opère l'inversion du sujet après les adverbes introducteurs :</a:t>
            </a:r>
          </a:p>
        </p:txBody>
      </p:sp>
      <p:sp>
        <p:nvSpPr>
          <p:cNvPr id="9" name="ChallengeCard1"/>
          <p:cNvSpPr/>
          <p:nvPr/>
        </p:nvSpPr>
        <p:spPr>
          <a:xfrm>
            <a:off x="550000" y="16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1. (À peine / nous / franchir) ______ le col que la tempête redoubla de violence.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« À peine eûmes-nous franchi (ou avions-nous franchi) »</a:t>
            </a:r>
          </a:p>
        </p:txBody>
      </p:sp>
      <p:sp>
        <p:nvSpPr>
          <p:cNvPr id="10" name="ChallengeCard2"/>
          <p:cNvSpPr/>
          <p:nvPr/>
        </p:nvSpPr>
        <p:spPr>
          <a:xfrm>
            <a:off x="550000" y="247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2. (Sans doute / le témoin / dire) ______ la vérité devant les jurés.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« Sans doute le témoin a-t-il dit la vérité... »</a:t>
            </a:r>
          </a:p>
        </p:txBody>
      </p:sp>
      <p:sp>
        <p:nvSpPr>
          <p:cNvPr id="11" name="ChallengeCard3"/>
          <p:cNvSpPr/>
          <p:nvPr/>
        </p:nvSpPr>
        <p:spPr>
          <a:xfrm>
            <a:off x="550000" y="33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3. (Aussi / les délégués / voter) ______ cette résolution à l'unanimité.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« Aussi les délégués ont-ils voté cette résolution... »</a:t>
            </a:r>
          </a:p>
        </p:txBody>
      </p:sp>
      <p:sp>
        <p:nvSpPr>
          <p:cNvPr id="12" name="TakeawayBanner"/>
          <p:cNvSpPr/>
          <p:nvPr/>
        </p:nvSpPr>
        <p:spPr>
          <a:xfrm>
            <a:off x="550000" y="4190000"/>
            <a:ext cx="11090000" cy="520000"/>
          </a:xfrm>
          <a:prstGeom prst="roundRect">
            <a:avLst>
              <a:gd name="adj" fmla="val 10000"/>
            </a:avLst>
          </a:prstGeom>
          <a:solidFill>
            <a:srgbClr val="172554"/>
          </a:solidFill>
          <a:ln w="12700">
            <a:solidFill>
              <a:srgbClr val="F59E0B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350" b="1" dirty="0">
                <a:solidFill>
                  <a:srgbClr val="FDE68A"/>
                </a:solidFill>
              </a:rPr>
              <a:t>🌟 Règle d'or : À peine, Sans doute, Peut-être, Aussi en amorce de phrase imposent l'inversion clitique du verbe !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N'oublie aucun trait d'union ni le 't' euphonique si nécessaire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(C1)  |  Diapositive 6 / 6</a:t>
            </a:r>
          </a:p>
        </p:txBody>
      </p:sp>
    </p:spTree>
  </p:cSld>
</p:sld>
</file>

<file path=ppt/theme/theme1.xml><?xml version="1.0" encoding="utf-8"?>
<a:theme xmlns:a="http://schemas.openxmlformats.org/drawingml/2006/main" name="Bonjou Presentation">
  <a:themeElements>
    <a:clrScheme name="Bonjou">
      <a:dk1>
        <a:srgbClr val="0F172A"/>
      </a:dk1>
      <a:lt1>
        <a:srgbClr val="FFFFFF"/>
      </a:lt1>
      <a:dk2>
        <a:srgbClr val="1E293B"/>
      </a:dk2>
      <a:lt2>
        <a:srgbClr val="F8FAFC"/>
      </a:lt2>
      <a:accent1>
        <a:srgbClr val="E8742C"/>
      </a:accent1>
      <a:accent2>
        <a:srgbClr val="38BDF8"/>
      </a:accent2>
      <a:accent3>
        <a:srgbClr val="10B981"/>
      </a:accent3>
      <a:accent4>
        <a:srgbClr val="F59E0B"/>
      </a:accent4>
      <a:accent5>
        <a:srgbClr val="8B5CF6"/>
      </a:accent5>
      <a:accent6>
        <a:srgbClr val="EC4899"/>
      </a:accent6>
      <a:hlink>
        <a:srgbClr val="38BDF8"/>
      </a:hlink>
      <a:folHlink>
        <a:srgbClr val="A855F7"/>
      </a:folHlink>
    </a:clrScheme>
    <a:fontScheme name="Bonjou Fonts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9525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Bonjou Teaching Slides Compiler</Application>
  <PresentationFormat>On-screen Show (16:9)</PresentationFormat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Diaporama C1.2 — L'Inversion du Sujet &amp; la Cadence de la Phrase</dc:title>
  <dc:creator>Bonjou French Learning — Renard &amp; Hermeline</dc:creator>
  <dc:description>Donner du relief, de la distinction et de l'élégance à la période oratoire</dc:description>
</cp:coreProperties>
</file>