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Cause &amp; Conséquence Nuancées (Sous prétexte que, De sorte que)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le choix d'un connecteur révèle-t-il le jugement critique du locuteur et impose-t-il l'indicatif ou le subjonctif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Opposer la cause nouvelle (</a:t>
            </a:r>
            <a:r>
              <a:rPr lang="fr-FR" sz="1600" b="1" dirty="0">
                <a:solidFill>
                  <a:srgbClr val="38BDF8"/>
                </a:solidFill>
              </a:rPr>
              <a:t>parce que</a:t>
            </a:r>
            <a:r>
              <a:rPr lang="fr-FR" sz="1600" dirty="0">
                <a:solidFill>
                  <a:srgbClr val="F8FAFC"/>
                </a:solidFill>
              </a:rPr>
              <a:t>), la cause évidente partagée (</a:t>
            </a:r>
            <a:r>
              <a:rPr lang="fr-FR" sz="1600" b="1" dirty="0">
                <a:solidFill>
                  <a:srgbClr val="38BDF8"/>
                </a:solidFill>
              </a:rPr>
              <a:t>puisque</a:t>
            </a:r>
            <a:r>
              <a:rPr lang="fr-FR" sz="1600" dirty="0">
                <a:solidFill>
                  <a:srgbClr val="F8FAFC"/>
                </a:solidFill>
              </a:rPr>
              <a:t>) et la cause niée (</a:t>
            </a:r>
            <a:r>
              <a:rPr lang="fr-FR" sz="1600" b="1" dirty="0">
                <a:solidFill>
                  <a:srgbClr val="38BDF8"/>
                </a:solidFill>
              </a:rPr>
              <a:t>non que + subjonctif</a:t>
            </a:r>
            <a:r>
              <a:rPr lang="fr-FR" sz="1600" dirty="0">
                <a:solidFill>
                  <a:srgbClr val="F8FAFC"/>
                </a:solidFill>
              </a:rPr>
              <a:t>)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Démasquer une fausse raison avec </a:t>
            </a:r>
            <a:r>
              <a:rPr lang="fr-FR" sz="1600" b="1" dirty="0">
                <a:solidFill>
                  <a:srgbClr val="38BDF8"/>
                </a:solidFill>
              </a:rPr>
              <a:t>sous prétexte que + indicatif</a:t>
            </a:r>
            <a:r>
              <a:rPr lang="fr-FR" sz="1600" dirty="0">
                <a:solidFill>
                  <a:srgbClr val="F8FAFC"/>
                </a:solidFill>
              </a:rPr>
              <a:t> vs </a:t>
            </a:r>
            <a:r>
              <a:rPr lang="fr-FR" sz="1600" b="1" dirty="0">
                <a:solidFill>
                  <a:srgbClr val="38BDF8"/>
                </a:solidFill>
              </a:rPr>
              <a:t>faute de + nom/infinitif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Maîtriser l'alternance modale de </a:t>
            </a:r>
            <a:r>
              <a:rPr lang="fr-FR" sz="1600" b="1" dirty="0">
                <a:solidFill>
                  <a:srgbClr val="38BDF8"/>
                </a:solidFill>
              </a:rPr>
              <a:t>de sorte que / au point que</a:t>
            </a:r>
            <a:r>
              <a:rPr lang="fr-FR" sz="1600" dirty="0">
                <a:solidFill>
                  <a:srgbClr val="F8FAFC"/>
                </a:solidFill>
              </a:rPr>
              <a:t> (Indicatif = fait réel vs Subjonctif = but visé)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Au niveau C1, un connecteur ne sert pas qu'à relier deux phrases : il exprime ton point de vue sur la vérité de l'argument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&amp; Découverte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Débat Parlementaire sur l'Urbanisme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 dialogue authentique et observe les formes en gras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Le conseil a reporté le vote, </a:t>
            </a:r>
            <a:r>
              <a:rPr lang="fr-FR" sz="1500" b="1" dirty="0">
                <a:solidFill>
                  <a:srgbClr val="38BDF8"/>
                </a:solidFill>
              </a:rPr>
              <a:t>non que</a:t>
            </a:r>
            <a:r>
              <a:rPr lang="fr-FR" sz="1500" dirty="0">
                <a:solidFill>
                  <a:srgbClr val="F8FAFC"/>
                </a:solidFill>
              </a:rPr>
              <a:t> le budget </a:t>
            </a:r>
            <a:r>
              <a:rPr lang="fr-FR" sz="1500" b="1" dirty="0">
                <a:solidFill>
                  <a:srgbClr val="38BDF8"/>
                </a:solidFill>
              </a:rPr>
              <a:t>soit</a:t>
            </a:r>
            <a:r>
              <a:rPr lang="fr-FR" sz="1500" dirty="0">
                <a:solidFill>
                  <a:srgbClr val="F8FAFC"/>
                </a:solidFill>
              </a:rPr>
              <a:t> insuffisant, mais parce que l'étude d'impact tarde.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Certains opposants ont quitté la salle </a:t>
            </a:r>
            <a:r>
              <a:rPr lang="fr-FR" sz="1500" b="1" dirty="0">
                <a:solidFill>
                  <a:srgbClr val="38BDF8"/>
                </a:solidFill>
              </a:rPr>
              <a:t>sous prétexte qu'</a:t>
            </a:r>
            <a:r>
              <a:rPr lang="fr-FR" sz="1500" dirty="0">
                <a:solidFill>
                  <a:srgbClr val="F8FAFC"/>
                </a:solidFill>
              </a:rPr>
              <a:t>on ne les </a:t>
            </a:r>
            <a:r>
              <a:rPr lang="fr-FR" sz="1500" b="1" dirty="0">
                <a:solidFill>
                  <a:srgbClr val="38BDF8"/>
                </a:solidFill>
              </a:rPr>
              <a:t>avait</a:t>
            </a:r>
            <a:r>
              <a:rPr lang="fr-FR" sz="1500" dirty="0">
                <a:solidFill>
                  <a:srgbClr val="F8FAFC"/>
                </a:solidFill>
              </a:rPr>
              <a:t> pas consultés !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Organisons une médiation publique, </a:t>
            </a:r>
            <a:r>
              <a:rPr lang="fr-FR" sz="1500" b="1" dirty="0">
                <a:solidFill>
                  <a:srgbClr val="38BDF8"/>
                </a:solidFill>
              </a:rPr>
              <a:t>de sorte que</a:t>
            </a:r>
            <a:r>
              <a:rPr lang="fr-FR" sz="1500" dirty="0">
                <a:solidFill>
                  <a:srgbClr val="F8FAFC"/>
                </a:solidFill>
              </a:rPr>
              <a:t> chaque quartier </a:t>
            </a:r>
            <a:r>
              <a:rPr lang="fr-FR" sz="1500" b="1" dirty="0">
                <a:solidFill>
                  <a:srgbClr val="38BDF8"/>
                </a:solidFill>
              </a:rPr>
              <a:t>puisse</a:t>
            </a:r>
            <a:r>
              <a:rPr lang="fr-FR" sz="1500" dirty="0">
                <a:solidFill>
                  <a:srgbClr val="F8FAFC"/>
                </a:solidFill>
              </a:rPr>
              <a:t> s'exprimer.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Question : Pourquoi utilise-t-on le subjonctif après « non que » et « de sorte que » ici, mais l'indicatif après « sous prétexte que »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« Non que » écarte une cause jugée fausse (subjonctif), tandis que « sous prétexte que » rapporte l'affirmation (indicatif) que l'on conteste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Règle d'Or (Architecture)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Architectures de la Cause : Mode &amp; Valeur Pragmatique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Choisir le connecteur causal selon son statut informationnel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2772500"/>
                <a:gridCol w="2772500"/>
                <a:gridCol w="2772500"/>
                <a:gridCol w="2772500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CONNECTEUR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MODE_EXIGE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NUANCE_PRAGMATIQUE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EXEMPLE_ACADEMIQUE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Puisque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Indicatif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Cause déjà connue des deux interlocuteurs (évidence)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Puisque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vous connaissez le dossier, concluons.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Sous prétexte que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Indicatif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Cause alléguée par autrui mais jugée fausse/hypocrite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a refusé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sous prétexte qu'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était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débordé.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Non (pas) que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Subjonctif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Cause écartée ou réfutée au profit d'une autre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Je me tais,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non que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j'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aie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peur, mais par tact.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Faute de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Nom / Infinitif passé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Cause négative (manque, absence d'un élément)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Faute d'avoir prévu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ce risque, le projet stagne.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Ne mets jamais le subjonctif après « sous prétexte que » : l'interlocuteur présente son prétexte comme un fait réel (indicatif)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L'Alternance Modale de la Conséquence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De sorte que / En sorte que : Fait Réel vs But Visé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Le mode du verbe change le sens même de la proposition consécutive :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CONSÉQUENCE EFFECTIVE (Résultat constaté) ➜ INDICATIF  |  CONSÉQUENCE VISÉE (But souhaité) ➜ SUBJONCTIF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CONSÉQUENCE RÉELLE CONSTATÉE (INDICATIF)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Il a neigé toute la nuit, </a:t>
            </a:r>
            <a:r>
              <a:rPr lang="fr-FR" sz="1400" b="1" dirty="0">
                <a:solidFill>
                  <a:srgbClr val="38BDF8"/>
                </a:solidFill>
              </a:rPr>
              <a:t>de sorte que</a:t>
            </a:r>
            <a:r>
              <a:rPr lang="fr-FR" sz="1400" dirty="0">
                <a:solidFill>
                  <a:srgbClr val="E2E8F0"/>
                </a:solidFill>
              </a:rPr>
              <a:t> le col </a:t>
            </a:r>
            <a:r>
              <a:rPr lang="fr-FR" sz="1400" b="1" dirty="0">
                <a:solidFill>
                  <a:srgbClr val="38BDF8"/>
                </a:solidFill>
              </a:rPr>
              <a:t>est</a:t>
            </a:r>
            <a:r>
              <a:rPr lang="fr-FR" sz="1400" dirty="0">
                <a:solidFill>
                  <a:srgbClr val="E2E8F0"/>
                </a:solidFill>
              </a:rPr>
              <a:t> fermé.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CONSÉQUENCE RECHERCHÉE / BUT (SUBJONCTIF)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Parlez clairement, </a:t>
            </a:r>
            <a:r>
              <a:rPr lang="fr-FR" sz="1400" b="1" dirty="0">
                <a:solidFill>
                  <a:srgbClr val="4ADE80"/>
                </a:solidFill>
              </a:rPr>
              <a:t>de sorte que</a:t>
            </a:r>
            <a:r>
              <a:rPr lang="fr-FR" sz="1400" dirty="0">
                <a:solidFill>
                  <a:srgbClr val="FFFFFF"/>
                </a:solidFill>
              </a:rPr>
              <a:t> chacun vous </a:t>
            </a:r>
            <a:r>
              <a:rPr lang="fr-FR" sz="1400" b="1" dirty="0">
                <a:solidFill>
                  <a:srgbClr val="4ADE80"/>
                </a:solidFill>
              </a:rPr>
              <a:t>comprenne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CONSÉQUENCE RÉELLE CONSTATÉE (INDICATIF)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Le traité fut signé, </a:t>
            </a:r>
            <a:r>
              <a:rPr lang="fr-FR" sz="1400" b="1" dirty="0">
                <a:solidFill>
                  <a:srgbClr val="38BDF8"/>
                </a:solidFill>
              </a:rPr>
              <a:t>si bien que</a:t>
            </a:r>
            <a:r>
              <a:rPr lang="fr-FR" sz="1400" dirty="0">
                <a:solidFill>
                  <a:srgbClr val="E2E8F0"/>
                </a:solidFill>
              </a:rPr>
              <a:t> la paix </a:t>
            </a:r>
            <a:r>
              <a:rPr lang="fr-FR" sz="1400" b="1" dirty="0">
                <a:solidFill>
                  <a:srgbClr val="38BDF8"/>
                </a:solidFill>
              </a:rPr>
              <a:t>revint</a:t>
            </a:r>
            <a:r>
              <a:rPr lang="fr-FR" sz="1400" dirty="0">
                <a:solidFill>
                  <a:srgbClr val="E2E8F0"/>
                </a:solidFill>
              </a:rPr>
              <a:t>.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CONSÉQUENCE RECHERCHÉE / BUT (SUBJONCTIF)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Agissez </a:t>
            </a:r>
            <a:r>
              <a:rPr lang="fr-FR" sz="1400" b="1" dirty="0">
                <a:solidFill>
                  <a:srgbClr val="4ADE80"/>
                </a:solidFill>
              </a:rPr>
              <a:t>de telle manière qu'</a:t>
            </a:r>
            <a:r>
              <a:rPr lang="fr-FR" sz="1400" dirty="0">
                <a:solidFill>
                  <a:srgbClr val="FFFFFF"/>
                </a:solidFill>
              </a:rPr>
              <a:t>aucun doute ne </a:t>
            </a:r>
            <a:r>
              <a:rPr lang="fr-FR" sz="1400" b="1" dirty="0">
                <a:solidFill>
                  <a:srgbClr val="4ADE80"/>
                </a:solidFill>
              </a:rPr>
              <a:t>subsiste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CONSÉQUENCE RÉELLE CONSTATÉE (INDICATIF)</a:t>
            </a:r>
          </a:p>
          <a:p>
            <a:r>
              <a:rPr lang="fr-FR" sz="1400" dirty="0">
                <a:solidFill>
                  <a:srgbClr val="E2E8F0"/>
                </a:solidFill>
              </a:rPr>
              <a:t>Elle est trop intègre </a:t>
            </a:r>
            <a:r>
              <a:rPr lang="fr-FR" sz="1400" b="1" dirty="0">
                <a:solidFill>
                  <a:srgbClr val="38BDF8"/>
                </a:solidFill>
              </a:rPr>
              <a:t>pour que</a:t>
            </a:r>
            <a:r>
              <a:rPr lang="fr-FR" sz="1400" dirty="0">
                <a:solidFill>
                  <a:srgbClr val="E2E8F0"/>
                </a:solidFill>
              </a:rPr>
              <a:t> ce bruit </a:t>
            </a:r>
            <a:r>
              <a:rPr lang="fr-FR" sz="1400" b="1" dirty="0">
                <a:solidFill>
                  <a:srgbClr val="38BDF8"/>
                </a:solidFill>
              </a:rPr>
              <a:t>puisse</a:t>
            </a:r>
            <a:r>
              <a:rPr lang="fr-FR" sz="1400" dirty="0">
                <a:solidFill>
                  <a:srgbClr val="E2E8F0"/>
                </a:solidFill>
              </a:rPr>
              <a:t> (Subj !) lui nuire.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CONSÉQUENCE RECHERCHÉE / BUT (SUBJONCTIF)</a:t>
            </a:r>
          </a:p>
          <a:p>
            <a:r>
              <a:rPr lang="fr-FR" sz="1400" dirty="0">
                <a:solidFill>
                  <a:srgbClr val="FFFFFF"/>
                </a:solidFill>
              </a:rPr>
              <a:t>Il suffit d'un mot </a:t>
            </a:r>
            <a:r>
              <a:rPr lang="fr-FR" sz="1400" b="1" dirty="0">
                <a:solidFill>
                  <a:srgbClr val="4ADE80"/>
                </a:solidFill>
              </a:rPr>
              <a:t>pour que</a:t>
            </a:r>
            <a:r>
              <a:rPr lang="fr-FR" sz="1400" dirty="0">
                <a:solidFill>
                  <a:srgbClr val="FFFFFF"/>
                </a:solidFill>
              </a:rPr>
              <a:t> tout </a:t>
            </a:r>
            <a:r>
              <a:rPr lang="fr-FR" sz="1400" b="1" dirty="0">
                <a:solidFill>
                  <a:srgbClr val="4ADE80"/>
                </a:solidFill>
              </a:rPr>
              <a:t>s'éclaire</a:t>
            </a:r>
            <a:r>
              <a:rPr lang="fr-FR" sz="1400" dirty="0">
                <a:solidFill>
                  <a:srgbClr val="FFFFFF"/>
                </a:solidFill>
              </a:rPr>
              <a:t> (Subj !).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Après « assez / trop ... pour que », le subjonctif est toujours obligatoire car la conséquence reste virtuelle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Piège Classique vs Règle Juste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Nuances &amp; Pièges de Haut Niveau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Distinguer le registre soutenu des calques familiers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USAGE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Piège classique avec « comme »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PHRASE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❌ Il est absent comme il est malade ➜ ✅ </a:t>
            </a:r>
            <a:r>
              <a:rPr lang="fr-FR" sz="1400" b="1" dirty="0">
                <a:solidFill>
                  <a:srgbClr val="4ADE80"/>
                </a:solidFill>
              </a:rPr>
              <a:t>Comme</a:t>
            </a:r>
            <a:r>
              <a:rPr lang="fr-FR" sz="1400" dirty="0">
                <a:solidFill>
                  <a:srgbClr val="ECFDF5"/>
                </a:solidFill>
              </a:rPr>
              <a:t> il est malade, il est absent (« comme » causal se place TOUJOURS en tête de phrase !)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USAGE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Piège modal avec « sous prétexte que »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PHRASE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❌ ...sous prétexte qu'il soit fatigué ➜ ✅ ...</a:t>
            </a:r>
            <a:r>
              <a:rPr lang="fr-FR" sz="1400" b="1" dirty="0">
                <a:solidFill>
                  <a:srgbClr val="4ADE80"/>
                </a:solidFill>
              </a:rPr>
              <a:t>sous prétexte qu'il est</a:t>
            </a:r>
            <a:r>
              <a:rPr lang="fr-FR" sz="1400" dirty="0">
                <a:solidFill>
                  <a:srgbClr val="ECFDF5"/>
                </a:solidFill>
              </a:rPr>
              <a:t> fatigué (toujours l'indicatif !)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USAGE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Élégance C1 : « Force est de constater »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PHRASE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</a:t>
            </a:r>
            <a:r>
              <a:rPr lang="fr-FR" sz="1400" b="1" dirty="0">
                <a:solidFill>
                  <a:srgbClr val="4ADE80"/>
                </a:solidFill>
              </a:rPr>
              <a:t>Force est de constater que</a:t>
            </a:r>
            <a:r>
              <a:rPr lang="fr-FR" sz="1400" dirty="0">
                <a:solidFill>
                  <a:srgbClr val="ECFDF5"/>
                </a:solidFill>
              </a:rPr>
              <a:t> les résultats dépassent nos prévisions.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« Comme » au sens de « parce que » doit obligatoirement ouvrir la phrase : il ne peut jamais suivre la principale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F43F5E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F43F5E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[C1] Diaporama C1.3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À Vous de Jouer !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Défi Interactif des Mascottes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Transforme ou complète ces énoncés (clique pour révéler la solution)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Conjugue : « Je décline l'offre, non qu'elle ______ (être) inintéressante, mais par manque de temps.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soit (non que + subjonctif)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Choisis le mode : « Expliquez-lui la règle de sorte qu'il ne ______ (commettre) plus cette erreur.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commette (but visé après un impératif = subjonctif)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Remplace par « Faute de » : « Parce qu'il n'avait pas de preuves, le juge a classé l'affaire.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Faute de preuves, le juge a classé l'affaire. »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Non que + Subj | Sous prétexte que + Ind | Comme causal en tête | De sorte que + Ind (résultat) vs Subj (but)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Tes connecteurs argumentatifs ont désormais la rigueur et la finesse attendues au DALF C1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(C1)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C1.3 — Cause &amp; Conséquence Nuancées (Sous prétexte que, De sorte que)</dc:title>
  <dc:creator>Bonjou French Learning — Renard &amp; Hermeline</dc:creator>
  <dc:description>Distinguer la cause présupposée, la cause contestée et la conséquence visée vs effective</dc:description>
</cp:coreProperties>
</file>