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Passé Simple &amp; le Passé Antérieur Littéraire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reconnaître et former le passé simple grâce à ses 4 voyelles thématiques (A, I, U, IN)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Identifier les </a:t>
            </a:r>
            <a:r>
              <a:rPr lang="fr-FR" sz="1600" b="1" dirty="0">
                <a:solidFill>
                  <a:srgbClr val="38BDF8"/>
                </a:solidFill>
              </a:rPr>
              <a:t>4 familles vocaliques</a:t>
            </a:r>
            <a:r>
              <a:rPr lang="fr-FR" sz="1600" dirty="0">
                <a:solidFill>
                  <a:srgbClr val="F8FAFC"/>
                </a:solidFill>
              </a:rPr>
              <a:t> du passé simple : </a:t>
            </a:r>
            <a:r>
              <a:rPr lang="fr-FR" sz="1600" b="1" dirty="0">
                <a:solidFill>
                  <a:srgbClr val="38BDF8"/>
                </a:solidFill>
              </a:rPr>
              <a:t>-A</a:t>
            </a:r>
            <a:r>
              <a:rPr lang="fr-FR" sz="1600" dirty="0">
                <a:solidFill>
                  <a:srgbClr val="F8FAFC"/>
                </a:solidFill>
              </a:rPr>
              <a:t> (1er gr. + aller), </a:t>
            </a:r>
            <a:r>
              <a:rPr lang="fr-FR" sz="1600" b="1" dirty="0">
                <a:solidFill>
                  <a:srgbClr val="38BDF8"/>
                </a:solidFill>
              </a:rPr>
              <a:t>-I</a:t>
            </a:r>
            <a:r>
              <a:rPr lang="fr-FR" sz="1600" dirty="0">
                <a:solidFill>
                  <a:srgbClr val="F8FAFC"/>
                </a:solidFill>
              </a:rPr>
              <a:t>, </a:t>
            </a:r>
            <a:r>
              <a:rPr lang="fr-FR" sz="1600" b="1" dirty="0">
                <a:solidFill>
                  <a:srgbClr val="38BDF8"/>
                </a:solidFill>
              </a:rPr>
              <a:t>-U</a:t>
            </a:r>
            <a:r>
              <a:rPr lang="fr-FR" sz="1600" dirty="0">
                <a:solidFill>
                  <a:srgbClr val="F8FAFC"/>
                </a:solidFill>
              </a:rPr>
              <a:t> et </a:t>
            </a:r>
            <a:r>
              <a:rPr lang="fr-FR" sz="1600" b="1" dirty="0">
                <a:solidFill>
                  <a:srgbClr val="38BDF8"/>
                </a:solidFill>
              </a:rPr>
              <a:t>-IN</a:t>
            </a:r>
            <a:r>
              <a:rPr lang="fr-FR" sz="1600" dirty="0">
                <a:solidFill>
                  <a:srgbClr val="F8FAFC"/>
                </a:solidFill>
              </a:rPr>
              <a:t> (venir/tenir)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Exprimer l'action de premier plan détachée du présent (par opposition à l'imparfait descriptif)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Utiliser le </a:t>
            </a:r>
            <a:r>
              <a:rPr lang="fr-FR" sz="1600" b="1" dirty="0">
                <a:solidFill>
                  <a:srgbClr val="38BDF8"/>
                </a:solidFill>
              </a:rPr>
              <a:t>Passé Antérieur</a:t>
            </a:r>
            <a:r>
              <a:rPr lang="fr-FR" sz="1600" dirty="0">
                <a:solidFill>
                  <a:srgbClr val="F8FAFC"/>
                </a:solidFill>
              </a:rPr>
              <a:t> (&lt;i&gt;eut / fut + participe&lt;/i&gt;) après &lt;i&gt;quand, dès que, à peine... que&lt;/i&gt;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Au lieu d'apprendre 100 verbes par cœur, retiens la voyelle vedette du verbe (A, I, U ou IN) : toutes les personnes suivent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Extrait des Chroniques de la Forêt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Dès que la nuit </a:t>
            </a:r>
            <a:r>
              <a:rPr lang="fr-FR" sz="1500" b="1" dirty="0">
                <a:solidFill>
                  <a:srgbClr val="38BDF8"/>
                </a:solidFill>
              </a:rPr>
              <a:t>fut tombée</a:t>
            </a:r>
            <a:r>
              <a:rPr lang="fr-FR" sz="1500" dirty="0">
                <a:solidFill>
                  <a:srgbClr val="F8FAFC"/>
                </a:solidFill>
              </a:rPr>
              <a:t>, un silence profond </a:t>
            </a:r>
            <a:r>
              <a:rPr lang="fr-FR" sz="1500" b="1" dirty="0">
                <a:solidFill>
                  <a:srgbClr val="38BDF8"/>
                </a:solidFill>
              </a:rPr>
              <a:t>envahit</a:t>
            </a:r>
            <a:r>
              <a:rPr lang="fr-FR" sz="1500" dirty="0">
                <a:solidFill>
                  <a:srgbClr val="F8FAFC"/>
                </a:solidFill>
              </a:rPr>
              <a:t> la clairière.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Soudain, Renard </a:t>
            </a:r>
            <a:r>
              <a:rPr lang="fr-FR" sz="1500" b="1" dirty="0">
                <a:solidFill>
                  <a:srgbClr val="38BDF8"/>
                </a:solidFill>
              </a:rPr>
              <a:t>aperçut</a:t>
            </a:r>
            <a:r>
              <a:rPr lang="fr-FR" sz="1500" dirty="0">
                <a:solidFill>
                  <a:srgbClr val="F8FAFC"/>
                </a:solidFill>
              </a:rPr>
              <a:t> une lueur au loin et </a:t>
            </a:r>
            <a:r>
              <a:rPr lang="fr-FR" sz="1500" b="1" dirty="0">
                <a:solidFill>
                  <a:srgbClr val="38BDF8"/>
                </a:solidFill>
              </a:rPr>
              <a:t>retint</a:t>
            </a:r>
            <a:r>
              <a:rPr lang="fr-FR" sz="1500" dirty="0">
                <a:solidFill>
                  <a:srgbClr val="F8FAFC"/>
                </a:solidFill>
              </a:rPr>
              <a:t> son souffle.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Les deux compagnons </a:t>
            </a:r>
            <a:r>
              <a:rPr lang="fr-FR" sz="1500" b="1" dirty="0">
                <a:solidFill>
                  <a:srgbClr val="38BDF8"/>
                </a:solidFill>
              </a:rPr>
              <a:t>s'avancèrent</a:t>
            </a:r>
            <a:r>
              <a:rPr lang="fr-FR" sz="1500" dirty="0">
                <a:solidFill>
                  <a:srgbClr val="F8FAFC"/>
                </a:solidFill>
              </a:rPr>
              <a:t> sans bruit et </a:t>
            </a:r>
            <a:r>
              <a:rPr lang="fr-FR" sz="1500" b="1" dirty="0">
                <a:solidFill>
                  <a:srgbClr val="38BDF8"/>
                </a:solidFill>
              </a:rPr>
              <a:t>découvrirent</a:t>
            </a:r>
            <a:r>
              <a:rPr lang="fr-FR" sz="1500" dirty="0">
                <a:solidFill>
                  <a:srgbClr val="F8FAFC"/>
                </a:solidFill>
              </a:rPr>
              <a:t> le coffre ancien.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« fut tombée » est-il au passé antérieur avant « envahit », et quelles sont les voyelles de « envahit », « aperçut » et « retint »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fut tombée » marque l'antériorité immédiate après « dès que » dans un récit au passé simple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4 Modèles Vocaliques du Passé Simple (3e pers. sg. &amp; pl.)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Dans les récits, 95% des passés simples sont à la 3e personne (il/elle/on et ils/elles)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218000"/>
                <a:gridCol w="2218000"/>
                <a:gridCol w="2218000"/>
                <a:gridCol w="2218000"/>
                <a:gridCol w="22180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FAMILLE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VOYELLE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SINGULIER_3E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PLURIEL_3E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VERBES_CLES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Type en -A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(-èrent)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parl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all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parl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èrent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Tous les verbes en -ER + &lt;i&gt;aller&lt;/i&gt;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Type en -I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(-irent)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fin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pr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f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fin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irent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pr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irent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2e gr., &lt;i&gt;faire, prendre, voir, dire, écrire&lt;/i&gt;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Type en -U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U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(-urent)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eut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fut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p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ut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v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oulut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eurent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furent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p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urent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&lt;i&gt;avoir, être, pouvoir, vouloir, savoir, lire, vivre&lt;/i&gt;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Type en -IN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(-inrent)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v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ret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v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inrent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/ dev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inrent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&lt;i&gt;venir, tenir&lt;/i&gt; et tous leurs composés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À la 1re et 2e personne du pluriel, il y a TOUJOURS un accent circonflexe : nous parlâmes, vous fîtes, nous fûmes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Le Passé Antérieur : L'Antériorité Immédiate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Quand / Dès que / À peine + Passé Antérieur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L'auxiliaire AVOIR ou ÊTRE au passé simple (eut / fut) + Participe Passé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DÈS QUE / LORSQUE / À PEINE + PASSÉ ANTÉRIEUR (eut/fut + PP) ➜ PASSÉ SIMPLE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SUBORDONNÉE D'ANTÉRIORITÉ (PASSÉ ANTÉRIEUR)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Dès qu'il </a:t>
            </a:r>
            <a:r>
              <a:rPr lang="fr-FR" sz="1400" b="1" dirty="0">
                <a:solidFill>
                  <a:srgbClr val="38BDF8"/>
                </a:solidFill>
              </a:rPr>
              <a:t>eut terminé</a:t>
            </a:r>
            <a:r>
              <a:rPr lang="fr-FR" sz="1400" dirty="0">
                <a:solidFill>
                  <a:srgbClr val="E2E8F0"/>
                </a:solidFill>
              </a:rPr>
              <a:t> son discours,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ACTION PRINCIPALE CONSÉCUTIVE (PASSÉ SIMPLE)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l'assemblée </a:t>
            </a:r>
            <a:r>
              <a:rPr lang="fr-FR" sz="1400" b="1" dirty="0">
                <a:solidFill>
                  <a:srgbClr val="4ADE80"/>
                </a:solidFill>
              </a:rPr>
              <a:t>applaudit</a:t>
            </a:r>
            <a:r>
              <a:rPr lang="fr-FR" sz="1400" dirty="0">
                <a:solidFill>
                  <a:srgbClr val="FFFFFF"/>
                </a:solidFill>
              </a:rPr>
              <a:t> chaleureusement.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SUBORDONNÉE D'ANTÉRIORITÉ (PASSÉ ANTÉRIEUR)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Aussitôt qu'elles </a:t>
            </a:r>
            <a:r>
              <a:rPr lang="fr-FR" sz="1400" b="1" dirty="0">
                <a:solidFill>
                  <a:srgbClr val="38BDF8"/>
                </a:solidFill>
              </a:rPr>
              <a:t>furent sorties</a:t>
            </a:r>
            <a:r>
              <a:rPr lang="fr-FR" sz="1400" dirty="0">
                <a:solidFill>
                  <a:srgbClr val="E2E8F0"/>
                </a:solidFill>
              </a:rPr>
              <a:t>,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ACTION PRINCIPALE CONSÉCUTIVE (PASSÉ SIMPLE)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l'orage </a:t>
            </a:r>
            <a:r>
              <a:rPr lang="fr-FR" sz="1400" b="1" dirty="0">
                <a:solidFill>
                  <a:srgbClr val="4ADE80"/>
                </a:solidFill>
              </a:rPr>
              <a:t>éclata</a:t>
            </a:r>
            <a:r>
              <a:rPr lang="fr-FR" sz="1400" dirty="0">
                <a:solidFill>
                  <a:srgbClr val="FFFFFF"/>
                </a:solidFill>
              </a:rPr>
              <a:t> sur la vallée.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SUBORDONNÉE D'ANTÉRIORITÉ (PASSÉ ANTÉRIEUR)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À peine </a:t>
            </a:r>
            <a:r>
              <a:rPr lang="fr-FR" sz="1400" b="1" dirty="0">
                <a:solidFill>
                  <a:srgbClr val="38BDF8"/>
                </a:solidFill>
              </a:rPr>
              <a:t>eut-il franchi</a:t>
            </a:r>
            <a:r>
              <a:rPr lang="fr-FR" sz="1400" dirty="0">
                <a:solidFill>
                  <a:srgbClr val="E2E8F0"/>
                </a:solidFill>
              </a:rPr>
              <a:t> le seuil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ACTION PRINCIPALE CONSÉCUTIVE (PASSÉ SIMPLE)</a:t>
            </a:r>
          </a:p>
          <a:p>
            <a:r>
              <a:rPr lang="fr-FR" sz="1400" b="1" dirty="0">
                <a:solidFill>
                  <a:srgbClr val="4ADE80"/>
                </a:solidFill>
              </a:rPr>
              <a:t>qu'</a:t>
            </a:r>
            <a:r>
              <a:rPr lang="fr-FR" sz="1400" dirty="0">
                <a:solidFill>
                  <a:srgbClr val="FFFFFF"/>
                </a:solidFill>
              </a:rPr>
              <a:t>il </a:t>
            </a:r>
            <a:r>
              <a:rPr lang="fr-FR" sz="1400" b="1" dirty="0">
                <a:solidFill>
                  <a:srgbClr val="4ADE80"/>
                </a:solidFill>
              </a:rPr>
              <a:t>reconnut</a:t>
            </a:r>
            <a:r>
              <a:rPr lang="fr-FR" sz="1400" dirty="0">
                <a:solidFill>
                  <a:srgbClr val="FFFFFF"/>
                </a:solidFill>
              </a:rPr>
              <a:t> la voix de son ami.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Après « À peine + inversion au passé antérieur », la seconde proposition est introduite par « QUE »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Pièges Morphologiques &amp; Orthographiques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Ne confonds pas l'accent circonflexe de « nous/vous » et la 3e personne du singulier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 parlât / Il finît (au passé simple)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</a:t>
            </a:r>
            <a:r>
              <a:rPr lang="fr-FR" sz="1400" b="1" dirty="0">
                <a:solidFill>
                  <a:srgbClr val="4ADE80"/>
                </a:solidFill>
              </a:rPr>
              <a:t>parla</a:t>
            </a:r>
            <a:r>
              <a:rPr lang="fr-FR" sz="1400" dirty="0">
                <a:solidFill>
                  <a:srgbClr val="ECFDF5"/>
                </a:solidFill>
              </a:rPr>
              <a:t> / Il </a:t>
            </a:r>
            <a:r>
              <a:rPr lang="fr-FR" sz="1400" b="1" dirty="0">
                <a:solidFill>
                  <a:srgbClr val="4ADE80"/>
                </a:solidFill>
              </a:rPr>
              <a:t>finit</a:t>
            </a:r>
            <a:r>
              <a:rPr lang="fr-FR" sz="1400" dirty="0">
                <a:solidFill>
                  <a:srgbClr val="ECFDF5"/>
                </a:solidFill>
              </a:rPr>
              <a:t> (JAMAIS d'accent circonflexe à la 3e pers. du passé simple ! L'accent est le subjonctif imparfait)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Ils croyèrent / Ils lièrent (lire)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Ils </a:t>
            </a:r>
            <a:r>
              <a:rPr lang="fr-FR" sz="1400" b="1" dirty="0">
                <a:solidFill>
                  <a:srgbClr val="4ADE80"/>
                </a:solidFill>
              </a:rPr>
              <a:t>crurent</a:t>
            </a:r>
            <a:r>
              <a:rPr lang="fr-FR" sz="1400" dirty="0">
                <a:solidFill>
                  <a:srgbClr val="ECFDF5"/>
                </a:solidFill>
              </a:rPr>
              <a:t> (croire) / Ils </a:t>
            </a:r>
            <a:r>
              <a:rPr lang="fr-FR" sz="1400" b="1" dirty="0">
                <a:solidFill>
                  <a:srgbClr val="4ADE80"/>
                </a:solidFill>
              </a:rPr>
              <a:t>lurent</a:t>
            </a:r>
            <a:r>
              <a:rPr lang="fr-FR" sz="1400" dirty="0">
                <a:solidFill>
                  <a:srgbClr val="ECFDF5"/>
                </a:solidFill>
              </a:rPr>
              <a:t> (lire) — famille en -U !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 viena / Ils venirent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</a:t>
            </a:r>
            <a:r>
              <a:rPr lang="fr-FR" sz="1400" b="1" dirty="0">
                <a:solidFill>
                  <a:srgbClr val="4ADE80"/>
                </a:solidFill>
              </a:rPr>
              <a:t>vint</a:t>
            </a:r>
            <a:r>
              <a:rPr lang="fr-FR" sz="1400" dirty="0">
                <a:solidFill>
                  <a:srgbClr val="ECFDF5"/>
                </a:solidFill>
              </a:rPr>
              <a:t> / Ils </a:t>
            </a:r>
            <a:r>
              <a:rPr lang="fr-FR" sz="1400" b="1" dirty="0">
                <a:solidFill>
                  <a:srgbClr val="4ADE80"/>
                </a:solidFill>
              </a:rPr>
              <a:t>vinrent</a:t>
            </a:r>
            <a:r>
              <a:rPr lang="fr-FR" sz="1400" dirty="0">
                <a:solidFill>
                  <a:srgbClr val="ECFDF5"/>
                </a:solidFill>
              </a:rPr>
              <a:t> (famille nasale en -IN)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Seul le verbe « haïr » garde son tréma (il haït). Tous les autres verbes n'ont AUCUN circonflexe avec il/elle au passé simple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Conjugue au passé simple : « En 1889, Gustave Eiffel ______ (construire) la tour et le public ______ (être) émerveillé.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construisit ... fut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Conjugue au passé simple : « Les voyageurs ______ (venir) de loin et ______ (apercevoir) le château.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vinrent ... aperçurent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Complète au passé antérieur : « Dès qu'elle ______ (lire) la lettre, elle sourit.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eut lu (auxiliaire avoir au passé simple + lu)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4 voyelles (A, I, U, IN) | Pas de circonflexe avec il/elle au passé simple | Dès que + Passé Antérieur (eut/fut + PP)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La grande littérature française n'a plus aucun secret morphologique pour toi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C1.4 — Le Passé Simple &amp; le Passé Antérieur Littéraire</dc:title>
  <dc:creator>Bonjou French Learning — Renard &amp; Hermeline</dc:creator>
  <dc:description>Décoder et rédiger des récits historiques, journalistiques ou littéraires soutenus</dc:description>
</cp:coreProperties>
</file>