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7F1D1D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7F1D1D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Sommet Philologique C2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 « Ne » Explétif &amp; les Négations Littéraires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Comment un mot qui ressemble à une négation n'en est-il pas une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Comprendre la nature du « ne » explétif : il ne change PAS le sens de la phrase (sens affirmatif conservé !)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Les déclencheurs incontournables : Verbes de crainte (craindre, avoir peur), Avant que, À moins que, De peur que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Les négations sans « pas » : Savoir, Cesser, Oser, Pouvoir (« Je ne saurais vous dire »)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Le 'ne' explétif est l'un des joyaux les plus fascinants du français : il n'a AUCUN sens négatif ! C'est une marque de pure élégance psychologique et stylistique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7F1D1D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7F1D1D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L'Énigme du Sens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Pleuvra-t-il ou ne pleuvra-t-il pas ?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Lis attentivement ces deux phrases : signifient-elles la même chose ?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Phrase 1 (Explétif) :  </a:t>
            </a:r>
            <a:r>
              <a:rPr lang="fr-FR" sz="1500" dirty="0">
                <a:solidFill>
                  <a:srgbClr val="F8FAFC"/>
                </a:solidFill>
              </a:rPr>
              <a:t>« Je crains que la pluie </a:t>
            </a:r>
            <a:r>
              <a:rPr lang="fr-FR" sz="1500" b="1" dirty="0">
                <a:solidFill>
                  <a:srgbClr val="38BDF8"/>
                </a:solidFill>
              </a:rPr>
              <a:t>ne vienne</a:t>
            </a:r>
            <a:r>
              <a:rPr lang="fr-FR" sz="1500" dirty="0">
                <a:solidFill>
                  <a:srgbClr val="F8FAFC"/>
                </a:solidFill>
              </a:rPr>
              <a:t> gâcher notre fête champêtre. »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49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Phrase 2 (Vraie Négation) :  </a:t>
            </a:r>
            <a:r>
              <a:rPr lang="fr-FR" sz="1500" dirty="0">
                <a:solidFill>
                  <a:srgbClr val="F8FAFC"/>
                </a:solidFill>
              </a:rPr>
              <a:t>« Je crains que la pluie </a:t>
            </a:r>
            <a:r>
              <a:rPr lang="fr-FR" sz="1500" b="1" dirty="0">
                <a:solidFill>
                  <a:srgbClr val="38BDF8"/>
                </a:solidFill>
              </a:rPr>
              <a:t>ne vienne pas</a:t>
            </a:r>
            <a:r>
              <a:rPr lang="fr-FR" sz="1500" dirty="0">
                <a:solidFill>
                  <a:srgbClr val="F8FAFC"/>
                </a:solidFill>
              </a:rPr>
              <a:t> abreuver nos récoltes asséchées. »</a:t>
            </a:r>
          </a:p>
        </p:txBody>
      </p:sp>
      <p:sp>
        <p:nvSpPr>
          <p:cNvPr id="11" name="QuestionBox"/>
          <p:cNvSpPr/>
          <p:nvPr/>
        </p:nvSpPr>
        <p:spPr>
          <a:xfrm>
            <a:off x="550000" y="339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Dans quelle phrase la pluie va-t-elle tomber ? Réponse : Dans la Phrase 1, l'orateur a peur que la pluie TOMBE ! Le « ne » n'annule rien du tout !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Attention : une seule des deux phrases contient une vraie négation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7F1D1D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7F1D1D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Le Catalogue des Déclencheurs Explétifs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Quand Utilise-t-on le « Ne » Explétif ?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Dans les subordonnées introduites par des verbes d'appréhension ou d'évitement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3696666"/>
                <a:gridCol w="3696666"/>
                <a:gridCol w="3696666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FAMILLE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EXEMPLES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FORMULE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Verbes de crainte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Craindre, avoir peur, trembler que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« J'ai peur qu'il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soit trop tard. »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Conjonctions temporelles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Avant que, jusqu'à ce que (parfois)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« Rentrons avant qu'il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fasse nuit. »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Condition restrictive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À moins que, de peur que, de crainte que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« Nous irons à moins qu'il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neige. »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Comparatifs d'inégalité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Plus que, moins que, meilleur que, autre que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« Il est plus savant que 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croyais. »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Le 'ne' explétif traduit l'angoisse psychologique que l'événement indésirable se produise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7F1D1D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7F1D1D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L'Omission Subtile de « Pas »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Les Verbes Nobles qui Récusent le « Pas »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En haute prose littéraire, 4 verbes sacrés peuvent se nier par le seul « NE »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3696666"/>
                <a:gridCol w="3696666"/>
                <a:gridCol w="3696666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VERBE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COURANT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SOUTENU_NOBLE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POUVOIR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Je ne peux pas accepter.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« 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ne puis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accepter ce compromis. »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SAVOIR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Je ne sais pas quoi répondre.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« 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ne saurais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quoi vous répondre. »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OSER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Il n'ose pas parler.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« Nul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n'oserait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contester son autorité. »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CESSER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Le vent ne s'arrête pas.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« La bise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ne cesse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de mugir dans les bois. »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Mémorise le quatuor d'or : Pouvoir, Savoir, Oser, Cesser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7F1D1D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7F1D1D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Le Test Absolu pour Ne Pas se Tromper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Comment Savoir si « Ne » est Explétif ou Négatif ?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La règle de la suppression infaillible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TEST</a:t>
            </a:r>
          </a:p>
          <a:p>
            <a:r>
              <a:rPr lang="fr-FR" sz="1400" dirty="0">
                <a:solidFill>
                  <a:srgbClr val="E2E8F0"/>
                </a:solidFill>
              </a:rPr>
              <a:t>« Partons avant qu'il ne pleuve. » ➜ « Partons avant qu'il pleuve. »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VERDICT</a:t>
            </a:r>
          </a:p>
          <a:p>
            <a:r>
              <a:rPr lang="fr-FR" sz="1400" dirty="0">
                <a:solidFill>
                  <a:srgbClr val="ECFDF5"/>
                </a:solidFill>
              </a:rPr>
              <a:t>Sens 100% identique ➜ 'Ne' est purement explétif ! ✅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TEST</a:t>
            </a:r>
          </a:p>
          <a:p>
            <a:r>
              <a:rPr lang="fr-FR" sz="1400" dirty="0">
                <a:solidFill>
                  <a:srgbClr val="E2E8F0"/>
                </a:solidFill>
              </a:rPr>
              <a:t>« Je ne veux pas partir. » ➜ « Je veux partir. »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VERDICT</a:t>
            </a:r>
          </a:p>
          <a:p>
            <a:r>
              <a:rPr lang="fr-FR" sz="1400" dirty="0">
                <a:solidFill>
                  <a:srgbClr val="ECFDF5"/>
                </a:solidFill>
              </a:rPr>
              <a:t>Le sens s'inverse radicalement ➜ 'Ne...pas' est une vraie négation ! ❌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TEST</a:t>
            </a:r>
          </a:p>
          <a:p>
            <a:r>
              <a:rPr lang="fr-FR" sz="1400" dirty="0">
                <a:solidFill>
                  <a:srgbClr val="E2E8F0"/>
                </a:solidFill>
              </a:rPr>
              <a:t>« Prenez garde qu'on ne vous voie. »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VERDICT</a:t>
            </a:r>
          </a:p>
          <a:p>
            <a:r>
              <a:rPr lang="fr-FR" sz="1400" dirty="0">
                <a:solidFill>
                  <a:srgbClr val="ECFDF5"/>
                </a:solidFill>
              </a:rPr>
              <a:t>On a peur d'être vu ! Le 'ne' souligne le risque sans le nier.</a:t>
            </a:r>
          </a:p>
        </p:txBody>
      </p:sp>
      <p:sp>
        <p:nvSpPr>
          <p:cNvPr id="15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Retire mentalement le mot 'ne' : si le sens de la phrase reste identique, il était explétif ! »</a:t>
            </a:r>
          </a:p>
        </p:txBody>
      </p:sp>
      <p:pic>
        <p:nvPicPr>
          <p:cNvPr id="16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7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7F1D1D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7F1D1D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C2.2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Défi de Maître Grammairien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L'Arbitrage de l'Académie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Insère le 'ne' explétif si le style académique l'exige, ou justifie le sens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Ferme la porte de peur que le loup ______ entre dans la bergerie.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n'entre » ('ne' explétif après 'de peur que')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Cette tragédie est bien plus poignante que nous ______ le supposions.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ne le supposions » ('ne' explétif après comparatif d'inégalité)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Récris en style noble sans le mot 'pas' : « Je ne peux pas vous promettre le succès.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Je ne puis vous promettre le succès. » (ou « Je ne saurais vous promettre... »)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Le 'ne' explétif n'a aucun sens négatif : c'est la parure prosodique la plus éclatante de la haute langue française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C'est l'exercice final qui sépare les bons locuteurs des véritables maîtres de la langue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C2.2 — Le « Ne » Explétif &amp; les Négations Littéraires</dc:title>
  <dc:creator>Bonjou French Learning — Renard &amp; Hermeline</dc:creator>
  <dc:description>Démêler la véritable négation de la pure élégance prosodique française</dc:description>
</cp:coreProperties>
</file>