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renard.png"/>
  <Relationship Id="rId3" Type="http://schemas.openxmlformats.org/officeDocument/2006/relationships/image" Target="../media/hermeline.png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🎯 Objectif Communicatif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La Mise en Relief, le Clivage &amp; la Dislocation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Comment le français pallie-t-il son accent tonique fixe grâce aux structures clivées et pseudo-clivées ?</a:t>
            </a:r>
          </a:p>
        </p:txBody>
      </p:sp>
      <p:sp>
        <p:nvSpPr>
          <p:cNvPr id="9" name="BulletCard1"/>
          <p:cNvSpPr/>
          <p:nvPr/>
        </p:nvSpPr>
        <p:spPr>
          <a:xfrm>
            <a:off x="550000" y="162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Maîtriser le </a:t>
            </a:r>
            <a:r>
              <a:rPr lang="fr-FR" sz="1600" b="1" dirty="0">
                <a:solidFill>
                  <a:srgbClr val="38BDF8"/>
                </a:solidFill>
              </a:rPr>
              <a:t>clivage extractif</a:t>
            </a:r>
            <a:r>
              <a:rPr lang="fr-FR" sz="1600" dirty="0">
                <a:solidFill>
                  <a:srgbClr val="F8FAFC"/>
                </a:solidFill>
              </a:rPr>
              <a:t> : </a:t>
            </a:r>
            <a:r>
              <a:rPr lang="fr-FR" sz="1600" b="1" dirty="0">
                <a:solidFill>
                  <a:srgbClr val="38BDF8"/>
                </a:solidFill>
              </a:rPr>
              <a:t>C'est ... qui</a:t>
            </a:r>
            <a:r>
              <a:rPr lang="fr-FR" sz="1600" dirty="0">
                <a:solidFill>
                  <a:srgbClr val="F8FAFC"/>
                </a:solidFill>
              </a:rPr>
              <a:t> (sujet) vs </a:t>
            </a:r>
            <a:r>
              <a:rPr lang="fr-FR" sz="1600" b="1" dirty="0">
                <a:solidFill>
                  <a:srgbClr val="38BDF8"/>
                </a:solidFill>
              </a:rPr>
              <a:t>C'est ... que</a:t>
            </a:r>
            <a:r>
              <a:rPr lang="fr-FR" sz="1600" dirty="0">
                <a:solidFill>
                  <a:srgbClr val="F8FAFC"/>
                </a:solidFill>
              </a:rPr>
              <a:t> (COD, COI, circonstant)</a:t>
            </a:r>
          </a:p>
        </p:txBody>
      </p:sp>
      <p:sp>
        <p:nvSpPr>
          <p:cNvPr id="10" name="BulletCard2"/>
          <p:cNvSpPr/>
          <p:nvPr/>
        </p:nvSpPr>
        <p:spPr>
          <a:xfrm>
            <a:off x="550000" y="266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Déployer le </a:t>
            </a:r>
            <a:r>
              <a:rPr lang="fr-FR" sz="1600" b="1" dirty="0">
                <a:solidFill>
                  <a:srgbClr val="38BDF8"/>
                </a:solidFill>
              </a:rPr>
              <a:t>pseudo-clivage</a:t>
            </a:r>
            <a:r>
              <a:rPr lang="fr-FR" sz="1600" dirty="0">
                <a:solidFill>
                  <a:srgbClr val="F8FAFC"/>
                </a:solidFill>
              </a:rPr>
              <a:t> cadrant : </a:t>
            </a:r>
            <a:r>
              <a:rPr lang="fr-FR" sz="1600" b="1" dirty="0">
                <a:solidFill>
                  <a:srgbClr val="38BDF8"/>
                </a:solidFill>
              </a:rPr>
              <a:t>Ce qui ... c'est</a:t>
            </a:r>
            <a:r>
              <a:rPr lang="fr-FR" sz="1600" dirty="0">
                <a:solidFill>
                  <a:srgbClr val="F8FAFC"/>
                </a:solidFill>
              </a:rPr>
              <a:t> vs </a:t>
            </a:r>
            <a:r>
              <a:rPr lang="fr-FR" sz="1600" b="1" dirty="0">
                <a:solidFill>
                  <a:srgbClr val="38BDF8"/>
                </a:solidFill>
              </a:rPr>
              <a:t>Ce que ... c'est</a:t>
            </a:r>
            <a:r>
              <a:rPr lang="fr-FR" sz="1600" dirty="0">
                <a:solidFill>
                  <a:srgbClr val="F8FAFC"/>
                </a:solidFill>
              </a:rPr>
              <a:t> vs </a:t>
            </a:r>
            <a:r>
              <a:rPr lang="fr-FR" sz="1600" b="1" dirty="0">
                <a:solidFill>
                  <a:srgbClr val="38BDF8"/>
                </a:solidFill>
              </a:rPr>
              <a:t>Ce dont ... c'est</a:t>
            </a:r>
          </a:p>
        </p:txBody>
      </p:sp>
      <p:sp>
        <p:nvSpPr>
          <p:cNvPr id="11" name="BulletCard3"/>
          <p:cNvSpPr/>
          <p:nvPr/>
        </p:nvSpPr>
        <p:spPr>
          <a:xfrm>
            <a:off x="550000" y="3700000"/>
            <a:ext cx="11090000" cy="92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80000" tIns="140000" rIns="280000" bIns="140000" anchor="ctr"/>
          <a:lstStyle/>
          <a:p>
            <a:r>
              <a:rPr lang="fr-FR" sz="1600" dirty="0">
                <a:solidFill>
                  <a:srgbClr val="F8FAFC"/>
                </a:solidFill>
              </a:rPr>
              <a:t>✓ Accorder le verbe et la préposition dans les extractions complexes (&lt;i&gt;C'est à vous que..., Ce sont eux qui...&lt;/i&gt;)</a:t>
            </a:r>
          </a:p>
        </p:txBody>
      </p:sp>
      <p:sp>
        <p:nvSpPr>
          <p:cNvPr id="12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Contrairement à l'anglais qui accentue un mot par la voix, le français encadre le mot focalisé dans une architecture syntaxique ! »</a:t>
            </a:r>
          </a:p>
        </p:txBody>
      </p:sp>
      <p:pic>
        <p:nvPicPr>
          <p:cNvPr id="13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4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1 / 6</a:t>
            </a:r>
          </a:p>
        </p:txBody>
      </p:sp>
    </p:spTree>
  </p:cSld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1. Observation &amp; Découverte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Plaidoirie au Grand Concours d'Éloquence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Lis ce dialogue authentique et observe les formes en gras :</a:t>
            </a:r>
          </a:p>
        </p:txBody>
      </p:sp>
      <p:sp>
        <p:nvSpPr>
          <p:cNvPr id="9" name="DialogueTurn1"/>
          <p:cNvSpPr/>
          <p:nvPr/>
        </p:nvSpPr>
        <p:spPr>
          <a:xfrm>
            <a:off x="550000" y="162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b="1" dirty="0">
                <a:solidFill>
                  <a:srgbClr val="38BDF8"/>
                </a:solidFill>
              </a:rPr>
              <a:t>Ce dont</a:t>
            </a:r>
            <a:r>
              <a:rPr lang="fr-FR" sz="1500" dirty="0">
                <a:solidFill>
                  <a:srgbClr val="F8FAFC"/>
                </a:solidFill>
              </a:rPr>
              <a:t> notre époque a le plus besoin, </a:t>
            </a:r>
            <a:r>
              <a:rPr lang="fr-FR" sz="1500" b="1" dirty="0">
                <a:solidFill>
                  <a:srgbClr val="38BDF8"/>
                </a:solidFill>
              </a:rPr>
              <a:t>c'est d'</a:t>
            </a:r>
            <a:r>
              <a:rPr lang="fr-FR" sz="1500" dirty="0">
                <a:solidFill>
                  <a:srgbClr val="F8FAFC"/>
                </a:solidFill>
              </a:rPr>
              <a:t>audace intellectuelle et de nuance.</a:t>
            </a:r>
          </a:p>
        </p:txBody>
      </p:sp>
      <p:sp>
        <p:nvSpPr>
          <p:cNvPr id="10" name="DialogueTurn2"/>
          <p:cNvSpPr/>
          <p:nvPr/>
        </p:nvSpPr>
        <p:spPr>
          <a:xfrm>
            <a:off x="550000" y="249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7C2D12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923C"/>
                </a:solidFill>
              </a:rPr>
              <a:t>Renard :  </a:t>
            </a:r>
            <a:r>
              <a:rPr lang="fr-FR" sz="1500" dirty="0">
                <a:solidFill>
                  <a:srgbClr val="F8FAFC"/>
                </a:solidFill>
              </a:rPr>
              <a:t>Et </a:t>
            </a:r>
            <a:r>
              <a:rPr lang="fr-FR" sz="1500" b="1" dirty="0">
                <a:solidFill>
                  <a:srgbClr val="38BDF8"/>
                </a:solidFill>
              </a:rPr>
              <a:t>ce ne sont pas</a:t>
            </a:r>
            <a:r>
              <a:rPr lang="fr-FR" sz="1500" dirty="0">
                <a:solidFill>
                  <a:srgbClr val="F8FAFC"/>
                </a:solidFill>
              </a:rPr>
              <a:t> les obstacles </a:t>
            </a:r>
            <a:r>
              <a:rPr lang="fr-FR" sz="1500" b="1" dirty="0">
                <a:solidFill>
                  <a:srgbClr val="38BDF8"/>
                </a:solidFill>
              </a:rPr>
              <a:t>qui</a:t>
            </a:r>
            <a:r>
              <a:rPr lang="fr-FR" sz="1500" dirty="0">
                <a:solidFill>
                  <a:srgbClr val="F8FAFC"/>
                </a:solidFill>
              </a:rPr>
              <a:t> nous arrêteront, mais </a:t>
            </a:r>
            <a:r>
              <a:rPr lang="fr-FR" sz="1500" b="1" dirty="0">
                <a:solidFill>
                  <a:srgbClr val="38BDF8"/>
                </a:solidFill>
              </a:rPr>
              <a:t>c'est par</a:t>
            </a:r>
            <a:r>
              <a:rPr lang="fr-FR" sz="1500" dirty="0">
                <a:solidFill>
                  <a:srgbClr val="F8FAFC"/>
                </a:solidFill>
              </a:rPr>
              <a:t> le dialogue </a:t>
            </a:r>
            <a:r>
              <a:rPr lang="fr-FR" sz="1500" b="1" dirty="0">
                <a:solidFill>
                  <a:srgbClr val="38BDF8"/>
                </a:solidFill>
              </a:rPr>
              <a:t>que</a:t>
            </a:r>
            <a:r>
              <a:rPr lang="fr-FR" sz="1500" dirty="0">
                <a:solidFill>
                  <a:srgbClr val="F8FAFC"/>
                </a:solidFill>
              </a:rPr>
              <a:t> nous convaincrons !</a:t>
            </a:r>
          </a:p>
        </p:txBody>
      </p:sp>
      <p:sp>
        <p:nvSpPr>
          <p:cNvPr id="11" name="DialogueTurn3"/>
          <p:cNvSpPr/>
          <p:nvPr/>
        </p:nvSpPr>
        <p:spPr>
          <a:xfrm>
            <a:off x="550000" y="3360000"/>
            <a:ext cx="11090000" cy="78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881337"/>
            </a:solidFill>
          </a:ln>
        </p:spPr>
        <p:txBody>
          <a:bodyPr wrap="square" lIns="260000" tIns="140000" rIns="260000" bIns="140000" anchor="ctr"/>
          <a:lstStyle/>
          <a:p>
            <a:r>
              <a:rPr lang="fr-FR" sz="1450" b="1" dirty="0">
                <a:solidFill>
                  <a:srgbClr val="FB7185"/>
                </a:solidFill>
              </a:rPr>
              <a:t>Hermeline :  </a:t>
            </a:r>
            <a:r>
              <a:rPr lang="fr-FR" sz="1500" dirty="0">
                <a:solidFill>
                  <a:srgbClr val="F8FAFC"/>
                </a:solidFill>
              </a:rPr>
              <a:t>La résilience, </a:t>
            </a:r>
            <a:r>
              <a:rPr lang="fr-FR" sz="1500" b="1" dirty="0">
                <a:solidFill>
                  <a:srgbClr val="38BDF8"/>
                </a:solidFill>
              </a:rPr>
              <a:t>elle</a:t>
            </a:r>
            <a:r>
              <a:rPr lang="fr-FR" sz="1500" dirty="0">
                <a:solidFill>
                  <a:srgbClr val="F8FAFC"/>
                </a:solidFill>
              </a:rPr>
              <a:t>, ne se décrète pas : </a:t>
            </a:r>
            <a:r>
              <a:rPr lang="fr-FR" sz="1500" b="1" dirty="0">
                <a:solidFill>
                  <a:srgbClr val="38BDF8"/>
                </a:solidFill>
              </a:rPr>
              <a:t>c'est à nous qu'</a:t>
            </a:r>
            <a:r>
              <a:rPr lang="fr-FR" sz="1500" dirty="0">
                <a:solidFill>
                  <a:srgbClr val="F8FAFC"/>
                </a:solidFill>
              </a:rPr>
              <a:t>il appartient de la bâtir.</a:t>
            </a:r>
          </a:p>
        </p:txBody>
      </p:sp>
      <p:sp>
        <p:nvSpPr>
          <p:cNvPr id="12" name="QuestionBox"/>
          <p:cNvSpPr/>
          <p:nvPr/>
        </p:nvSpPr>
        <p:spPr>
          <a:xfrm>
            <a:off x="550000" y="4260000"/>
            <a:ext cx="11090000" cy="540000"/>
          </a:xfrm>
          <a:prstGeom prst="roundRect">
            <a:avLst>
              <a:gd name="adj" fmla="val 10000"/>
            </a:avLst>
          </a:prstGeom>
          <a:solidFill>
            <a:srgbClr val="422006"/>
          </a:solidFill>
          <a:ln w="12700">
            <a:solidFill>
              <a:srgbClr val="F59E0B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350" b="1" dirty="0">
                <a:solidFill>
                  <a:srgbClr val="FEF08A"/>
                </a:solidFill>
              </a:rPr>
              <a:t>💡 Question : Pourquoi reprend-on la préposition « de » dans « Ce dont... c'est D'audace » et « à » dans « C'est À nous que » ?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Lorsqu'on extrait un COI ou un circonstant avec « C'est ... que », la préposition reste attachée à l'élément mis en relief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2 / 6</a:t>
            </a:r>
          </a:p>
        </p:txBody>
      </p:sp>
    </p:spTree>
  </p:cSld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2. La Règle d'Or (Architecture)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Typologie des Structures de Focalisation (Niveau C2)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Choisir l'architecture selon l'effet rhétorique recherché :</a:t>
            </a:r>
          </a:p>
        </p:txBody>
      </p:sp>
      <p:graphicFrame>
        <p:nvGraphicFramePr>
          <p:cNvPr id="9" name="GrammarTable"/>
          <p:cNvGraphicFramePr>
            <a:graphicFrameLocks noGrp="1"/>
          </p:cNvGraphicFramePr>
          <p:nvPr/>
        </p:nvGraphicFramePr>
        <p:xfrm>
          <a:off x="550000" y="1620000"/>
          <a:ext cx="11090000" cy="3580000"/>
        </p:xfrm>
        <a:graphic>
          <a:graphicData uri="http://schemas.openxmlformats.org/drawingml/2006/table">
            <a:tbl>
              <a:tblPr firstRow="1" bandRow="1"/>
              <a:tblGrid>
                <a:gridCol w="2772500"/>
                <a:gridCol w="2772500"/>
                <a:gridCol w="2772500"/>
                <a:gridCol w="2772500"/>
              </a:tblGrid>
              <a:tr h="430000"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PROCEDE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FORMULE_SYNTAXIQUE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FONCTION_FOCALISEE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  <a:tc>
                  <a:txBody>
                    <a:bodyPr lIns="120000" rIns="120000" tIns="60000" bIns="60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93C5FD"/>
                          </a:solidFill>
                        </a:rPr>
                        <a:t>EXEMPLE_C2</a:t>
                      </a:r>
                    </a:p>
                  </a:txBody>
                  <a:tcPr marL="120000" marR="120000" marT="60000" marB="60000" anchor="ctr">
                    <a:lnL w="12700">
                      <a:solidFill>
                        <a:srgbClr val="334155"/>
                      </a:solidFill>
                    </a:lnL>
                    <a:lnR w="12700">
                      <a:solidFill>
                        <a:srgbClr val="334155"/>
                      </a:solidFill>
                    </a:lnR>
                    <a:lnT w="12700">
                      <a:solidFill>
                        <a:srgbClr val="3B82F6"/>
                      </a:solidFill>
                    </a:lnT>
                    <a:lnB w="19050">
                      <a:solidFill>
                        <a:srgbClr val="3B82F6"/>
                      </a:solidFill>
                    </a:lnB>
                    <a:solidFill>
                      <a:srgbClr val="172554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Clivage Sujet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C'est / Ce sont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+ X +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qui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Sujet (accord du verbe avec X !)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C'est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moi qui ai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rédigé ce rapport ;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ce sont eux qui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décident.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Clivage Oblique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C'est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+ Prép. + X +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que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COI ou Circonstant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C'est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à cette condition que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nous signerons.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Pseudo-clivage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Ce qui / Ce que / Ce dont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...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c'est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Thème préparatoire + Focus final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Ce qui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m'inquiète, </a:t>
                      </a:r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c'est que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personne ne réagisse.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1E293B"/>
                    </a:solidFill>
                  </a:tcPr>
                </a:tc>
              </a:tr>
              <a:tr h="430000"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Segmentation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Thème détaché + Pronom de reprise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Topicalisation contrastive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  <a:tc>
                  <a:txBody>
                    <a:bodyPr lIns="120000" rIns="120000" tIns="55000" bIns="55000" anchor="ctr"/>
                    <a:lstStyle/>
                    <a:p>
                      <a:pPr algn="l"/>
                      <a:r>
                        <a:rPr lang="fr-FR" sz="1300" b="1" dirty="0">
                          <a:solidFill>
                            <a:srgbClr val="4ADE80"/>
                          </a:solidFill>
                        </a:rPr>
                        <a:t>Cette réforme, je m'y</a:t>
                      </a:r>
                      <a:r>
                        <a:rPr lang="fr-FR" sz="1300" dirty="0">
                          <a:solidFill>
                            <a:srgbClr val="E2E8F0"/>
                          </a:solidFill>
                        </a:rPr>
                        <a:t> oppose fermement.</a:t>
                      </a:r>
                    </a:p>
                  </a:txBody>
                  <a:tcPr marL="120000" marR="120000" marT="55000" marB="55000" anchor="ctr">
                    <a:lnL w="9525">
                      <a:solidFill>
                        <a:srgbClr val="334155"/>
                      </a:solidFill>
                    </a:lnL>
                    <a:lnR w="9525">
                      <a:solidFill>
                        <a:srgbClr val="334155"/>
                      </a:solidFill>
                    </a:lnR>
                    <a:lnT w="9525">
                      <a:solidFill>
                        <a:srgbClr val="334155"/>
                      </a:solidFill>
                    </a:lnT>
                    <a:lnB w="9525">
                      <a:solidFill>
                        <a:srgbClr val="334155"/>
                      </a:solidFill>
                    </a:lnB>
                    <a:solidFill>
                      <a:srgbClr val="0F172A"/>
                    </a:solidFill>
                  </a:tcPr>
                </a:tc>
              </a:tr>
            </a:tbl>
          </a:graphicData>
        </a:graphic>
      </p:graphicFrame>
      <p:sp>
        <p:nvSpPr>
          <p:cNvPr id="10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Regarde bien l'accord : « C'est moi qui SUIS », « C'est toi qui AS », « C'est nous qui SOMMES » (le verbe s'accorde avec le pronom antécédent) ! »</a:t>
            </a:r>
          </a:p>
        </p:txBody>
      </p:sp>
      <p:pic>
        <p:nvPicPr>
          <p:cNvPr id="11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2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3 / 6</a:t>
            </a:r>
          </a:p>
        </p:txBody>
      </p:sp>
    </p:spTree>
  </p:cSld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3. Raffinements Syntaxiques du Pseudo-Clivage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Correspondance des Prépositions &amp; Modes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Aligner « Ce dont / Ce à quoi » avec le second membre de la phrase :</a:t>
            </a:r>
          </a:p>
        </p:txBody>
      </p:sp>
      <p:sp>
        <p:nvSpPr>
          <p:cNvPr id="9" name="FormulaBanner"/>
          <p:cNvSpPr/>
          <p:nvPr/>
        </p:nvSpPr>
        <p:spPr>
          <a:xfrm>
            <a:off x="550000" y="1620000"/>
            <a:ext cx="11090000" cy="560000"/>
          </a:xfrm>
          <a:prstGeom prst="roundRect">
            <a:avLst>
              <a:gd name="adj" fmla="val 12000"/>
            </a:avLst>
          </a:prstGeom>
          <a:solidFill>
            <a:srgbClr val="172554"/>
          </a:solidFill>
          <a:ln w="19050">
            <a:solidFill>
              <a:srgbClr val="3B82F6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550" b="1" dirty="0">
                <a:solidFill>
                  <a:srgbClr val="93C5FD"/>
                </a:solidFill>
              </a:rPr>
              <a:t>⚡ FORMULE : CE DONT ... C'EST DE + NOM/INF  |  CE À QUOI ... C'EST À + NOM/INF</a:t>
            </a:r>
          </a:p>
        </p:txBody>
      </p:sp>
      <p:sp>
        <p:nvSpPr>
          <p:cNvPr id="10" name="ExLeft1"/>
          <p:cNvSpPr/>
          <p:nvPr/>
        </p:nvSpPr>
        <p:spPr>
          <a:xfrm>
            <a:off x="550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ÉNONCÉ NEUTRE STANDARD</a:t>
            </a:r>
          </a:p>
          <a:p>
            <a:r>
              <a:rPr lang="fr-FR" sz="1400" dirty="0">
                <a:solidFill>
                  <a:srgbClr val="E2E8F0"/>
                </a:solidFill>
              </a:rPr>
              <a:t>Je me souviens surtout </a:t>
            </a:r>
            <a:r>
              <a:rPr lang="fr-FR" sz="1400" b="1" dirty="0">
                <a:solidFill>
                  <a:srgbClr val="38BDF8"/>
                </a:solidFill>
              </a:rPr>
              <a:t>de son calme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1" name="ExRight1"/>
          <p:cNvSpPr/>
          <p:nvPr/>
        </p:nvSpPr>
        <p:spPr>
          <a:xfrm>
            <a:off x="6185000" y="228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ÉNONCÉ FOCALISÉ DE HAUT STYLE (C2)</a:t>
            </a:r>
          </a:p>
          <a:p>
            <a:r>
              <a:rPr lang="fr-FR" sz="1400" b="1" dirty="0">
                <a:solidFill>
                  <a:srgbClr val="4ADE80"/>
                </a:solidFill>
              </a:rPr>
              <a:t>Ce dont</a:t>
            </a:r>
            <a:r>
              <a:rPr lang="fr-FR" sz="1400" dirty="0">
                <a:solidFill>
                  <a:srgbClr val="FFFFFF"/>
                </a:solidFill>
              </a:rPr>
              <a:t> je me souviens surtout, </a:t>
            </a:r>
            <a:r>
              <a:rPr lang="fr-FR" sz="1400" b="1" dirty="0">
                <a:solidFill>
                  <a:srgbClr val="4ADE80"/>
                </a:solidFill>
              </a:rPr>
              <a:t>c'est de</a:t>
            </a:r>
            <a:r>
              <a:rPr lang="fr-FR" sz="1400" dirty="0">
                <a:solidFill>
                  <a:srgbClr val="FFFFFF"/>
                </a:solidFill>
              </a:rPr>
              <a:t> son calme.</a:t>
            </a:r>
          </a:p>
        </p:txBody>
      </p:sp>
      <p:sp>
        <p:nvSpPr>
          <p:cNvPr id="12" name="ExLeft2"/>
          <p:cNvSpPr/>
          <p:nvPr/>
        </p:nvSpPr>
        <p:spPr>
          <a:xfrm>
            <a:off x="550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ÉNONCÉ NEUTRE STANDARD</a:t>
            </a:r>
          </a:p>
          <a:p>
            <a:r>
              <a:rPr lang="fr-FR" sz="1400" dirty="0">
                <a:solidFill>
                  <a:srgbClr val="E2E8F0"/>
                </a:solidFill>
              </a:rPr>
              <a:t>Nous aspirons </a:t>
            </a:r>
            <a:r>
              <a:rPr lang="fr-FR" sz="1400" b="1" dirty="0">
                <a:solidFill>
                  <a:srgbClr val="38BDF8"/>
                </a:solidFill>
              </a:rPr>
              <a:t>à préserver la paix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3" name="ExRight2"/>
          <p:cNvSpPr/>
          <p:nvPr/>
        </p:nvSpPr>
        <p:spPr>
          <a:xfrm>
            <a:off x="6185000" y="314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ÉNONCÉ FOCALISÉ DE HAUT STYLE (C2)</a:t>
            </a:r>
          </a:p>
          <a:p>
            <a:r>
              <a:rPr lang="fr-FR" sz="1400" b="1" dirty="0">
                <a:solidFill>
                  <a:srgbClr val="4ADE80"/>
                </a:solidFill>
              </a:rPr>
              <a:t>Ce à quoi</a:t>
            </a:r>
            <a:r>
              <a:rPr lang="fr-FR" sz="1400" dirty="0">
                <a:solidFill>
                  <a:srgbClr val="FFFFFF"/>
                </a:solidFill>
              </a:rPr>
              <a:t> nous aspirons, </a:t>
            </a:r>
            <a:r>
              <a:rPr lang="fr-FR" sz="1400" b="1" dirty="0">
                <a:solidFill>
                  <a:srgbClr val="4ADE80"/>
                </a:solidFill>
              </a:rPr>
              <a:t>c'est à</a:t>
            </a:r>
            <a:r>
              <a:rPr lang="fr-FR" sz="1400" dirty="0">
                <a:solidFill>
                  <a:srgbClr val="FFFFFF"/>
                </a:solidFill>
              </a:rPr>
              <a:t> préserver la paix.</a:t>
            </a:r>
          </a:p>
        </p:txBody>
      </p:sp>
      <p:sp>
        <p:nvSpPr>
          <p:cNvPr id="14" name="ExLeft3"/>
          <p:cNvSpPr/>
          <p:nvPr/>
        </p:nvSpPr>
        <p:spPr>
          <a:xfrm>
            <a:off x="550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94A3B8"/>
                </a:solidFill>
              </a:rPr>
              <a:t>ÉNONCÉ NEUTRE STANDARD</a:t>
            </a:r>
          </a:p>
          <a:p>
            <a:r>
              <a:rPr lang="fr-FR" sz="1400" dirty="0">
                <a:solidFill>
                  <a:srgbClr val="E2E8F0"/>
                </a:solidFill>
              </a:rPr>
              <a:t>Je redoute </a:t>
            </a:r>
            <a:r>
              <a:rPr lang="fr-FR" sz="1400" b="1" dirty="0">
                <a:solidFill>
                  <a:srgbClr val="38BDF8"/>
                </a:solidFill>
              </a:rPr>
              <a:t>qu'il ne soit trop tard</a:t>
            </a:r>
            <a:r>
              <a:rPr lang="fr-FR" sz="1400" dirty="0">
                <a:solidFill>
                  <a:srgbClr val="E2E8F0"/>
                </a:solidFill>
              </a:rPr>
              <a:t>.</a:t>
            </a:r>
          </a:p>
        </p:txBody>
      </p:sp>
      <p:sp>
        <p:nvSpPr>
          <p:cNvPr id="15" name="ExRight3"/>
          <p:cNvSpPr/>
          <p:nvPr/>
        </p:nvSpPr>
        <p:spPr>
          <a:xfrm>
            <a:off x="6185000" y="4000000"/>
            <a:ext cx="5455000" cy="760000"/>
          </a:xfrm>
          <a:prstGeom prst="roundRect">
            <a:avLst>
              <a:gd name="adj" fmla="val 10000"/>
            </a:avLst>
          </a:prstGeom>
          <a:solidFill>
            <a:srgbClr val="0F2922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50" b="1" dirty="0">
                <a:solidFill>
                  <a:srgbClr val="6EE7B7"/>
                </a:solidFill>
              </a:rPr>
              <a:t>ÉNONCÉ FOCALISÉ DE HAUT STYLE (C2)</a:t>
            </a:r>
          </a:p>
          <a:p>
            <a:r>
              <a:rPr lang="fr-FR" sz="1400" b="1" dirty="0">
                <a:solidFill>
                  <a:srgbClr val="4ADE80"/>
                </a:solidFill>
              </a:rPr>
              <a:t>Ce que</a:t>
            </a:r>
            <a:r>
              <a:rPr lang="fr-FR" sz="1400" dirty="0">
                <a:solidFill>
                  <a:srgbClr val="FFFFFF"/>
                </a:solidFill>
              </a:rPr>
              <a:t> je redoute, </a:t>
            </a:r>
            <a:r>
              <a:rPr lang="fr-FR" sz="1400" b="1" dirty="0">
                <a:solidFill>
                  <a:srgbClr val="4ADE80"/>
                </a:solidFill>
              </a:rPr>
              <a:t>c'est qu'</a:t>
            </a:r>
            <a:r>
              <a:rPr lang="fr-FR" sz="1400" dirty="0">
                <a:solidFill>
                  <a:srgbClr val="FFFFFF"/>
                </a:solidFill>
              </a:rPr>
              <a:t>il ne </a:t>
            </a:r>
            <a:r>
              <a:rPr lang="fr-FR" sz="1400" b="1" dirty="0">
                <a:solidFill>
                  <a:srgbClr val="4ADE80"/>
                </a:solidFill>
              </a:rPr>
              <a:t>soit</a:t>
            </a:r>
            <a:r>
              <a:rPr lang="fr-FR" sz="1400" dirty="0">
                <a:solidFill>
                  <a:srgbClr val="FFFFFF"/>
                </a:solidFill>
              </a:rPr>
              <a:t> trop tard.</a:t>
            </a:r>
          </a:p>
        </p:txBody>
      </p:sp>
      <p:sp>
        <p:nvSpPr>
          <p:cNvPr id="16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En registre soutenu C2, « C'est + 3e pers. pluriel » s'accorde au pluriel : « Ce sont ces arguments qui prévalent » ! »</a:t>
            </a:r>
          </a:p>
        </p:txBody>
      </p:sp>
      <p:pic>
        <p:nvPicPr>
          <p:cNvPr id="17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8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4 / 6</a:t>
            </a:r>
          </a:p>
        </p:txBody>
      </p:sp>
    </p:spTree>
  </p:cSld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4. Piège Classique vs Règle Juste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923C"/>
                </a:solidFill>
              </a:rPr>
              <a:t>Renard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Contrastes de Registre &amp; Pièges d'Accord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Éviter les pléonasmes fautifs et les erreurs d'accord du verbe après « qui » :</a:t>
            </a:r>
          </a:p>
        </p:txBody>
      </p:sp>
      <p:sp>
        <p:nvSpPr>
          <p:cNvPr id="9" name="ContrastL1"/>
          <p:cNvSpPr/>
          <p:nvPr/>
        </p:nvSpPr>
        <p:spPr>
          <a:xfrm>
            <a:off x="550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FORME STANDARD</a:t>
            </a:r>
          </a:p>
          <a:p>
            <a:r>
              <a:rPr lang="fr-FR" sz="1400" dirty="0">
                <a:solidFill>
                  <a:srgbClr val="E2E8F0"/>
                </a:solidFill>
              </a:rPr>
              <a:t>❌ C'est à Paris où je l'ai rencontré (pléonasme)</a:t>
            </a:r>
          </a:p>
        </p:txBody>
      </p:sp>
      <p:sp>
        <p:nvSpPr>
          <p:cNvPr id="10" name="ContrastR1"/>
          <p:cNvSpPr/>
          <p:nvPr/>
        </p:nvSpPr>
        <p:spPr>
          <a:xfrm>
            <a:off x="6185000" y="16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SUBLIME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C'est à Paris </a:t>
            </a:r>
            <a:r>
              <a:rPr lang="fr-FR" sz="1400" b="1" dirty="0">
                <a:solidFill>
                  <a:srgbClr val="4ADE80"/>
                </a:solidFill>
              </a:rPr>
              <a:t>que</a:t>
            </a:r>
            <a:r>
              <a:rPr lang="fr-FR" sz="1400" dirty="0">
                <a:solidFill>
                  <a:srgbClr val="ECFDF5"/>
                </a:solidFill>
              </a:rPr>
              <a:t> je l'ai rencontré (dans un clivage, toujours QUE, jamais où !)</a:t>
            </a:r>
          </a:p>
        </p:txBody>
      </p:sp>
      <p:sp>
        <p:nvSpPr>
          <p:cNvPr id="11" name="ContrastL2"/>
          <p:cNvSpPr/>
          <p:nvPr/>
        </p:nvSpPr>
        <p:spPr>
          <a:xfrm>
            <a:off x="550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FORME STANDARD</a:t>
            </a:r>
          </a:p>
          <a:p>
            <a:r>
              <a:rPr lang="fr-FR" sz="1400" dirty="0">
                <a:solidFill>
                  <a:srgbClr val="E2E8F0"/>
                </a:solidFill>
              </a:rPr>
              <a:t>❌ C'est moi qui a pris la parole</a:t>
            </a:r>
          </a:p>
        </p:txBody>
      </p:sp>
      <p:sp>
        <p:nvSpPr>
          <p:cNvPr id="12" name="ContrastR2"/>
          <p:cNvSpPr/>
          <p:nvPr/>
        </p:nvSpPr>
        <p:spPr>
          <a:xfrm>
            <a:off x="6185000" y="257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SUBLIME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✅ C'est </a:t>
            </a:r>
            <a:r>
              <a:rPr lang="fr-FR" sz="1400" b="1" dirty="0">
                <a:solidFill>
                  <a:srgbClr val="4ADE80"/>
                </a:solidFill>
              </a:rPr>
              <a:t>moi qui ai</a:t>
            </a:r>
            <a:r>
              <a:rPr lang="fr-FR" sz="1400" dirty="0">
                <a:solidFill>
                  <a:srgbClr val="ECFDF5"/>
                </a:solidFill>
              </a:rPr>
              <a:t> pris la parole (accord à la 1re personne avec « moi »)</a:t>
            </a:r>
          </a:p>
        </p:txBody>
      </p:sp>
      <p:sp>
        <p:nvSpPr>
          <p:cNvPr id="13" name="ContrastL3"/>
          <p:cNvSpPr/>
          <p:nvPr/>
        </p:nvSpPr>
        <p:spPr>
          <a:xfrm>
            <a:off x="550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475569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475569"/>
                </a:solidFill>
              </a:rPr>
              <a:t>FORME STANDARD</a:t>
            </a:r>
          </a:p>
          <a:p>
            <a:r>
              <a:rPr lang="fr-FR" sz="1400" dirty="0">
                <a:solidFill>
                  <a:srgbClr val="E2E8F0"/>
                </a:solidFill>
              </a:rPr>
              <a:t>Registre courant : « C'est eux qui ont raison »</a:t>
            </a:r>
          </a:p>
        </p:txBody>
      </p:sp>
      <p:sp>
        <p:nvSpPr>
          <p:cNvPr id="14" name="ContrastR3"/>
          <p:cNvSpPr/>
          <p:nvPr/>
        </p:nvSpPr>
        <p:spPr>
          <a:xfrm>
            <a:off x="6185000" y="3520000"/>
            <a:ext cx="5455000" cy="840000"/>
          </a:xfrm>
          <a:prstGeom prst="roundRect">
            <a:avLst>
              <a:gd name="adj" fmla="val 10000"/>
            </a:avLst>
          </a:prstGeom>
          <a:solidFill>
            <a:srgbClr val="0D281E"/>
          </a:solidFill>
          <a:ln w="12700">
            <a:solidFill>
              <a:srgbClr val="10B981"/>
            </a:solidFill>
          </a:ln>
        </p:spPr>
        <p:txBody>
          <a:bodyPr wrap="square" lIns="220000" tIns="140000" rIns="220000" bIns="140000" anchor="ctr"/>
          <a:lstStyle/>
          <a:p>
            <a:r>
              <a:rPr lang="fr-FR" sz="1000" b="1" dirty="0">
                <a:solidFill>
                  <a:srgbClr val="34D399"/>
                </a:solidFill>
              </a:rPr>
              <a:t>FORME SUBLIME</a:t>
            </a:r>
          </a:p>
          <a:p>
            <a:r>
              <a:rPr lang="fr-FR" sz="1400" dirty="0">
                <a:solidFill>
                  <a:srgbClr val="ECFDF5"/>
                </a:solidFill>
              </a:rPr>
              <a:t>Registre soutenu C2 : « </a:t>
            </a:r>
            <a:r>
              <a:rPr lang="fr-FR" sz="1400" b="1" dirty="0">
                <a:solidFill>
                  <a:srgbClr val="4ADE80"/>
                </a:solidFill>
              </a:rPr>
              <a:t>Ce sont eux qui</a:t>
            </a:r>
            <a:r>
              <a:rPr lang="fr-FR" sz="1400" dirty="0">
                <a:solidFill>
                  <a:srgbClr val="ECFDF5"/>
                </a:solidFill>
              </a:rPr>
              <a:t> ont raison ; </a:t>
            </a:r>
            <a:r>
              <a:rPr lang="fr-FR" sz="1400" b="1" dirty="0">
                <a:solidFill>
                  <a:srgbClr val="4ADE80"/>
                </a:solidFill>
              </a:rPr>
              <a:t>ce ne sont pas</a:t>
            </a:r>
            <a:r>
              <a:rPr lang="fr-FR" sz="1400" dirty="0">
                <a:solidFill>
                  <a:srgbClr val="ECFDF5"/>
                </a:solidFill>
              </a:rPr>
              <a:t> des détails. »</a:t>
            </a:r>
          </a:p>
        </p:txBody>
      </p:sp>
      <p:sp>
        <p:nvSpPr>
          <p:cNvPr id="15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Renard : </a:t>
            </a:r>
            <a:r>
              <a:rPr lang="fr-FR" sz="1350" dirty="0">
                <a:solidFill>
                  <a:srgbClr val="FEF3C7"/>
                </a:solidFill>
              </a:rPr>
              <a:t>« Règle d'or absolue du clivage temporel ou spatial : « C'est en 2026 QUE... », « C'est dans cette ville QUE... » (jamais où ni quand) ! »</a:t>
            </a:r>
          </a:p>
        </p:txBody>
      </p:sp>
      <p:pic>
        <p:nvPicPr>
          <p:cNvPr id="16" name="MascotDockAvatar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7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5 / 6</a:t>
            </a:r>
          </a:p>
        </p:txBody>
      </p:sp>
    </p:spTree>
  </p:cSld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anvasBg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B1120"/>
          </a:solidFill>
        </p:spPr>
      </p:sp>
      <p:sp>
        <p:nvSpPr>
          <p:cNvPr id="3" name="TopStrip"/>
          <p:cNvSpPr/>
          <p:nvPr/>
        </p:nvSpPr>
        <p:spPr>
          <a:xfrm>
            <a:off x="0" y="0"/>
            <a:ext cx="12192000" cy="95000"/>
          </a:xfrm>
          <a:prstGeom prst="rect">
            <a:avLst/>
          </a:prstGeom>
          <a:solidFill>
            <a:srgbClr val="E11D48"/>
          </a:solidFill>
        </p:spPr>
      </p:sp>
      <p:sp>
        <p:nvSpPr>
          <p:cNvPr id="4" name="LevelPill"/>
          <p:cNvSpPr/>
          <p:nvPr/>
        </p:nvSpPr>
        <p:spPr>
          <a:xfrm>
            <a:off x="550000" y="260000"/>
            <a:ext cx="1950000" cy="360000"/>
          </a:xfrm>
          <a:prstGeom prst="roundRect">
            <a:avLst>
              <a:gd name="adj" fmla="val 25000"/>
            </a:avLst>
          </a:prstGeom>
          <a:solidFill>
            <a:srgbClr val="E11D48"/>
          </a:solidFill>
        </p:spPr>
        <p:txBody>
          <a:bodyPr wrap="square" lIns="80000" tIns="40000" rIns="80000" bIns="40000" anchor="ctr"/>
          <a:lstStyle/>
          <a:p>
            <a:pPr algn="ctr"/>
            <a:r>
              <a:rPr lang="fr-FR" sz="1200" b="1" dirty="0">
                <a:solidFill>
                  <a:srgbClr val="FFFFFF"/>
                </a:solidFill>
              </a:rPr>
              <a:t>[C2] Diaporama C2.3</a:t>
            </a:r>
          </a:p>
        </p:txBody>
      </p:sp>
      <p:sp>
        <p:nvSpPr>
          <p:cNvPr id="5" name="PhaseTag"/>
          <p:cNvSpPr/>
          <p:nvPr/>
        </p:nvSpPr>
        <p:spPr>
          <a:xfrm>
            <a:off x="2620000" y="260000"/>
            <a:ext cx="6500000" cy="360000"/>
          </a:xfrm>
          <a:prstGeom prst="roundRect">
            <a:avLst>
              <a:gd name="adj" fmla="val 20000"/>
            </a:avLst>
          </a:prstGeom>
          <a:solidFill>
            <a:srgbClr val="172554"/>
          </a:solidFill>
          <a:ln w="12700">
            <a:solidFill>
              <a:srgbClr val="1D4ED8"/>
            </a:solidFill>
          </a:ln>
        </p:spPr>
        <p:txBody>
          <a:bodyPr wrap="square" lIns="140000" tIns="40000" rIns="140000" bIns="40000" anchor="ctr"/>
          <a:lstStyle/>
          <a:p>
            <a:pPr algn="l"/>
            <a:r>
              <a:rPr lang="fr-FR" sz="1250" b="1" dirty="0">
                <a:solidFill>
                  <a:srgbClr val="38BDF8"/>
                </a:solidFill>
              </a:rPr>
              <a:t>5. À Vous de Jouer !</a:t>
            </a:r>
          </a:p>
        </p:txBody>
      </p:sp>
      <p:sp>
        <p:nvSpPr>
          <p:cNvPr id="6" name="MascotHeaderBadge"/>
          <p:cNvSpPr/>
          <p:nvPr/>
        </p:nvSpPr>
        <p:spPr>
          <a:xfrm>
            <a:off x="9650000" y="240000"/>
            <a:ext cx="1990000" cy="620000"/>
          </a:xfrm>
          <a:prstGeom prst="roundRect">
            <a:avLst>
              <a:gd name="adj" fmla="val 18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680000" tIns="40000" rIns="100000" bIns="40000" anchor="ctr"/>
          <a:lstStyle/>
          <a:p>
            <a:pPr algn="l"/>
            <a:r>
              <a:rPr lang="fr-FR" sz="1200" b="1" dirty="0">
                <a:solidFill>
                  <a:srgbClr val="FB7185"/>
                </a:solidFill>
              </a:rPr>
              <a:t>Hermeline</a:t>
            </a:r>
          </a:p>
        </p:txBody>
      </p:sp>
      <p:pic>
        <p:nvPicPr>
          <p:cNvPr id="7" name="MascotHeader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730000" y="290000"/>
            <a:ext cx="520000" cy="520000"/>
          </a:xfrm>
          <a:prstGeom prst="rect">
            <a:avLst/>
          </a:prstGeom>
        </p:spPr>
      </p:pic>
      <p:sp>
        <p:nvSpPr>
          <p:cNvPr id="8" name="SlideHeading"/>
          <p:cNvSpPr/>
          <p:nvPr/>
        </p:nvSpPr>
        <p:spPr>
          <a:xfrm>
            <a:off x="550000" y="680000"/>
            <a:ext cx="9000000" cy="880000"/>
          </a:xfrm>
          <a:prstGeom prst="rect">
            <a:avLst/>
          </a:prstGeom>
          <a:noFill/>
        </p:spPr>
        <p:txBody>
          <a:bodyPr wrap="square" lIns="0" tIns="20000" rIns="0" bIns="20000" anchor="t"/>
          <a:lstStyle/>
          <a:p>
            <a:r>
              <a:rPr lang="fr-FR" sz="2400" b="1" dirty="0">
                <a:solidFill>
                  <a:srgbClr val="FFFFFF"/>
                </a:solidFill>
              </a:rPr>
              <a:t>Défi Interactif des Mascottes</a:t>
            </a:r>
          </a:p>
          <a:p>
            <a:r>
              <a:rPr lang="fr-FR" sz="1350" i="1" dirty="0">
                <a:solidFill>
                  <a:srgbClr val="CBD5E1"/>
                </a:solidFill>
              </a:rPr>
              <a:t>Transforme ou complète ces énoncés (clique pour révéler la solution) :</a:t>
            </a:r>
          </a:p>
        </p:txBody>
      </p:sp>
      <p:sp>
        <p:nvSpPr>
          <p:cNvPr id="9" name="ChallengeCard1"/>
          <p:cNvSpPr/>
          <p:nvPr/>
        </p:nvSpPr>
        <p:spPr>
          <a:xfrm>
            <a:off x="550000" y="16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1. Corrige l'erreur : « C'est au musée d'Orsay où nous avons admiré cette toile.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C'est au musée d'Orsay QUE nous avons admiré cette toile. »</a:t>
            </a:r>
          </a:p>
        </p:txBody>
      </p:sp>
      <p:sp>
        <p:nvSpPr>
          <p:cNvPr id="10" name="ChallengeCard2"/>
          <p:cNvSpPr/>
          <p:nvPr/>
        </p:nvSpPr>
        <p:spPr>
          <a:xfrm>
            <a:off x="550000" y="247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2. Conjugue au présent : « C'est vous qui ______ (détenir) la clé du problème.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détenez (accord avec « vous »)</a:t>
            </a:r>
          </a:p>
        </p:txBody>
      </p:sp>
      <p:sp>
        <p:nvSpPr>
          <p:cNvPr id="11" name="ChallengeCard3"/>
          <p:cNvSpPr/>
          <p:nvPr/>
        </p:nvSpPr>
        <p:spPr>
          <a:xfrm>
            <a:off x="550000" y="3320000"/>
            <a:ext cx="11090000" cy="760000"/>
          </a:xfrm>
          <a:prstGeom prst="roundRect">
            <a:avLst>
              <a:gd name="adj" fmla="val 10000"/>
            </a:avLst>
          </a:prstGeom>
          <a:solidFill>
            <a:srgbClr val="1E293B"/>
          </a:solidFill>
          <a:ln w="12700">
            <a:solidFill>
              <a:srgbClr val="334155"/>
            </a:solidFill>
          </a:ln>
        </p:spPr>
        <p:txBody>
          <a:bodyPr wrap="square" lIns="240000" tIns="140000" rIns="240000" bIns="140000" anchor="ctr"/>
          <a:lstStyle/>
          <a:p>
            <a:r>
              <a:rPr lang="fr-FR" sz="1400" b="1" dirty="0">
                <a:solidFill>
                  <a:srgbClr val="FFFFFF"/>
                </a:solidFill>
              </a:rPr>
              <a:t>3. Transforme avec « Ce dont ... c'est » : « Nous manquons cruellement de temps. »</a:t>
            </a:r>
          </a:p>
          <a:p>
            <a:r>
              <a:rPr lang="fr-FR" sz="1350" b="1" dirty="0">
                <a:solidFill>
                  <a:srgbClr val="4ADE80"/>
                </a:solidFill>
              </a:rPr>
              <a:t>✔ Corrigé : « Ce dont nous manquons cruellement, c'est de temps. »</a:t>
            </a:r>
          </a:p>
        </p:txBody>
      </p:sp>
      <p:sp>
        <p:nvSpPr>
          <p:cNvPr id="12" name="TakeawayBanner"/>
          <p:cNvSpPr/>
          <p:nvPr/>
        </p:nvSpPr>
        <p:spPr>
          <a:xfrm>
            <a:off x="550000" y="4190000"/>
            <a:ext cx="11090000" cy="520000"/>
          </a:xfrm>
          <a:prstGeom prst="roundRect">
            <a:avLst>
              <a:gd name="adj" fmla="val 10000"/>
            </a:avLst>
          </a:prstGeom>
          <a:solidFill>
            <a:srgbClr val="172554"/>
          </a:solidFill>
          <a:ln w="12700">
            <a:solidFill>
              <a:srgbClr val="F59E0B"/>
            </a:solidFill>
          </a:ln>
        </p:spPr>
        <p:txBody>
          <a:bodyPr wrap="square" lIns="220000" tIns="140000" rIns="220000" bIns="140000" anchor="ctr"/>
          <a:lstStyle/>
          <a:p>
            <a:pPr algn="ctr"/>
            <a:r>
              <a:rPr lang="fr-FR" sz="1350" b="1" dirty="0">
                <a:solidFill>
                  <a:srgbClr val="FDE68A"/>
                </a:solidFill>
              </a:rPr>
              <a:t>🌟 Règle d'or : Clivage = C'est... QUI (sujet accordé) / QUE (jamais où/quand !) | Ce dont... c'est DE | Ce sont + 3e pers. pluriel !</a:t>
            </a:r>
          </a:p>
        </p:txBody>
      </p:sp>
      <p:sp>
        <p:nvSpPr>
          <p:cNvPr id="13" name="MascotTipDock"/>
          <p:cNvSpPr/>
          <p:nvPr/>
        </p:nvSpPr>
        <p:spPr>
          <a:xfrm>
            <a:off x="550000" y="5340000"/>
            <a:ext cx="11090000" cy="880000"/>
          </a:xfrm>
          <a:prstGeom prst="roundRect">
            <a:avLst>
              <a:gd name="adj" fmla="val 12000"/>
            </a:avLst>
          </a:prstGeom>
          <a:solidFill>
            <a:srgbClr val="271E0B"/>
          </a:solidFill>
          <a:ln w="15875">
            <a:solidFill>
              <a:srgbClr val="F59E0B"/>
            </a:solidFill>
          </a:ln>
        </p:spPr>
        <p:txBody>
          <a:bodyPr wrap="square" lIns="980000" tIns="140000" rIns="240000" bIns="140000" anchor="ctr"/>
          <a:lstStyle/>
          <a:p>
            <a:r>
              <a:rPr lang="fr-FR" sz="1350" b="1" dirty="0">
                <a:solidFill>
                  <a:srgbClr val="FBBF24"/>
                </a:solidFill>
              </a:rPr>
              <a:t>Le conseil de Hermeline : </a:t>
            </a:r>
            <a:r>
              <a:rPr lang="fr-FR" sz="1350" dirty="0">
                <a:solidFill>
                  <a:srgbClr val="FEF3C7"/>
                </a:solidFill>
              </a:rPr>
              <a:t>« Ta syntaxe possède désormais le relief et la cadence des grands orateurs francophones ! »</a:t>
            </a:r>
          </a:p>
        </p:txBody>
      </p:sp>
      <p:pic>
        <p:nvPicPr>
          <p:cNvPr id="14" name="MascotDockAvatar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0000" y="5410000"/>
            <a:ext cx="740000" cy="740000"/>
          </a:xfrm>
          <a:prstGeom prst="rect">
            <a:avLst/>
          </a:prstGeom>
        </p:spPr>
      </p:pic>
      <p:sp>
        <p:nvSpPr>
          <p:cNvPr id="15" name="SlideFooter"/>
          <p:cNvSpPr/>
          <p:nvPr/>
        </p:nvSpPr>
        <p:spPr>
          <a:xfrm>
            <a:off x="550000" y="6320000"/>
            <a:ext cx="11090000" cy="320000"/>
          </a:xfrm>
          <a:prstGeom prst="rect">
            <a:avLst/>
          </a:prstGeom>
          <a:noFill/>
        </p:spPr>
        <p:txBody>
          <a:bodyPr wrap="square" lIns="0" tIns="0" rIns="0" bIns="0" anchor="t"/>
          <a:lstStyle/>
          <a:p>
            <a:pPr algn="r"/>
            <a:r>
              <a:rPr lang="fr-FR" sz="1050" dirty="0">
                <a:solidFill>
                  <a:srgbClr val="94A3B8"/>
                </a:solidFill>
              </a:rPr>
              <a:t>Bonjou — Diaporamas Pédagogiques FLE (C2)  |  Diapositive 6 / 6</a:t>
            </a:r>
          </a:p>
        </p:txBody>
      </p:sp>
    </p:spTree>
  </p:cSld>
</p:sld>
</file>

<file path=ppt/theme/theme1.xml><?xml version="1.0" encoding="utf-8"?>
<a:theme xmlns:a="http://schemas.openxmlformats.org/drawingml/2006/main" name="Bonjou Presentation">
  <a:themeElements>
    <a:clrScheme name="Bonjou">
      <a:dk1>
        <a:srgbClr val="0F172A"/>
      </a:dk1>
      <a:lt1>
        <a:srgbClr val="FFFFFF"/>
      </a:lt1>
      <a:dk2>
        <a:srgbClr val="1E293B"/>
      </a:dk2>
      <a:lt2>
        <a:srgbClr val="F8FAFC"/>
      </a:lt2>
      <a:accent1>
        <a:srgbClr val="E8742C"/>
      </a:accent1>
      <a:accent2>
        <a:srgbClr val="38BDF8"/>
      </a:accent2>
      <a:accent3>
        <a:srgbClr val="10B981"/>
      </a:accent3>
      <a:accent4>
        <a:srgbClr val="F59E0B"/>
      </a:accent4>
      <a:accent5>
        <a:srgbClr val="8B5CF6"/>
      </a:accent5>
      <a:accent6>
        <a:srgbClr val="EC4899"/>
      </a:accent6>
      <a:hlink>
        <a:srgbClr val="38BDF8"/>
      </a:hlink>
      <a:folHlink>
        <a:srgbClr val="A855F7"/>
      </a:folHlink>
    </a:clrScheme>
    <a:fontScheme name="Bonjou Fonts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9525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Application>Bonjou Teaching Slides Compiler</Application>
  <PresentationFormat>On-screen Show (16:9)</PresentationFormat>
  <Slides>6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Diaporama C2.3 — La Mise en Relief, le Clivage &amp; la Dislocation</dc:title>
  <dc:creator>Bonjou French Learning — Renard &amp; Hermeline</dc:creator>
  <dc:description>Orchestrer la focalisation informationnelle et l'emphase rhétorique à l'écrit et à l'oral</dc:description>
</cp:coreProperties>
</file>