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La Modalisation, la Litote &amp; l'Atténuation Rhétorique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formuler une critique incisive ou un éloge puissant sous le voile de la retenue académique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Construire la </a:t>
            </a:r>
            <a:r>
              <a:rPr lang="fr-FR" sz="1600" b="1" dirty="0">
                <a:solidFill>
                  <a:srgbClr val="38BDF8"/>
                </a:solidFill>
              </a:rPr>
              <a:t>litote classique par double négation</a:t>
            </a:r>
            <a:r>
              <a:rPr lang="fr-FR" sz="1600" dirty="0">
                <a:solidFill>
                  <a:srgbClr val="F8FAFC"/>
                </a:solidFill>
              </a:rPr>
              <a:t> (&lt;i&gt;il n'est pas sans savoir, non sans éclat&lt;/i&gt;)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Employer les </a:t>
            </a:r>
            <a:r>
              <a:rPr lang="fr-FR" sz="1600" b="1" dirty="0">
                <a:solidFill>
                  <a:srgbClr val="38BDF8"/>
                </a:solidFill>
              </a:rPr>
              <a:t>modalisateurs épistémiques et concessifs</a:t>
            </a:r>
            <a:r>
              <a:rPr lang="fr-FR" sz="1600" dirty="0">
                <a:solidFill>
                  <a:srgbClr val="F8FAFC"/>
                </a:solidFill>
              </a:rPr>
              <a:t> (&lt;i&gt;force est d'admettre, il semblerait que, pour le moins&lt;/i&gt;)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Maîtriser les verbes d'atténuation diplomatique (&lt;i&gt;ne pas manquer de, laisser à désirer, gagner à être précisé&lt;/i&gt;)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Comme le disait Corneille (« Va, je ne te hais point » = je t'aime passionnément), la litote affirme avec force en niant le contraire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&amp; Découverte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Note Diplomatique au Quai d'Orsay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authentique et observe les formes en gras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Monsieur l'Ambassadeur, </a:t>
            </a:r>
            <a:r>
              <a:rPr lang="fr-FR" sz="1500" b="1" dirty="0">
                <a:solidFill>
                  <a:srgbClr val="38BDF8"/>
                </a:solidFill>
              </a:rPr>
              <a:t>vous n'êtes pas sans ignorer</a:t>
            </a:r>
            <a:r>
              <a:rPr lang="fr-FR" sz="1500" dirty="0">
                <a:solidFill>
                  <a:srgbClr val="F8FAFC"/>
                </a:solidFill>
              </a:rPr>
              <a:t>... pardon, </a:t>
            </a:r>
            <a:r>
              <a:rPr lang="fr-FR" sz="1500" b="1" dirty="0">
                <a:solidFill>
                  <a:srgbClr val="38BDF8"/>
                </a:solidFill>
              </a:rPr>
              <a:t>vous n'êtes pas sans savoir que</a:t>
            </a:r>
            <a:r>
              <a:rPr lang="fr-FR" sz="1500" dirty="0">
                <a:solidFill>
                  <a:srgbClr val="F8FAFC"/>
                </a:solidFill>
              </a:rPr>
              <a:t> ce traité est délicat !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En effet ! Et la dernière proposition </a:t>
            </a:r>
            <a:r>
              <a:rPr lang="fr-FR" sz="1500" b="1" dirty="0">
                <a:solidFill>
                  <a:srgbClr val="38BDF8"/>
                </a:solidFill>
              </a:rPr>
              <a:t>ne manque pas d'</a:t>
            </a:r>
            <a:r>
              <a:rPr lang="fr-FR" sz="1500" dirty="0">
                <a:solidFill>
                  <a:srgbClr val="F8FAFC"/>
                </a:solidFill>
              </a:rPr>
              <a:t>intérêt, bien que sa faisabilité </a:t>
            </a:r>
            <a:r>
              <a:rPr lang="fr-FR" sz="1500" b="1" dirty="0">
                <a:solidFill>
                  <a:srgbClr val="38BDF8"/>
                </a:solidFill>
              </a:rPr>
              <a:t>soit pour le moins</a:t>
            </a:r>
            <a:r>
              <a:rPr lang="fr-FR" sz="1500" dirty="0">
                <a:solidFill>
                  <a:srgbClr val="F8FAFC"/>
                </a:solidFill>
              </a:rPr>
              <a:t> incertaine.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b="1" dirty="0">
                <a:solidFill>
                  <a:srgbClr val="38BDF8"/>
                </a:solidFill>
              </a:rPr>
              <a:t>Il semblerait toutefois qu'</a:t>
            </a:r>
            <a:r>
              <a:rPr lang="fr-FR" sz="1500" dirty="0">
                <a:solidFill>
                  <a:srgbClr val="F8FAFC"/>
                </a:solidFill>
              </a:rPr>
              <a:t>un compromis </a:t>
            </a:r>
            <a:r>
              <a:rPr lang="fr-FR" sz="1500" b="1" dirty="0">
                <a:solidFill>
                  <a:srgbClr val="38BDF8"/>
                </a:solidFill>
              </a:rPr>
              <a:t>puisse</a:t>
            </a:r>
            <a:r>
              <a:rPr lang="fr-FR" sz="1500" dirty="0">
                <a:solidFill>
                  <a:srgbClr val="F8FAFC"/>
                </a:solidFill>
              </a:rPr>
              <a:t> émerger d'ici ce soir.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Question : Pourquoi « vous n'êtes pas sans ignorer » est-il un contresens célèbre, alors que « vous n'êtes pas sans savoir » est juste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« Sans ignorer » = en sachant ; donc « pas sans ignorer » = vous ignorez ! Il faut toujours dire « Vous n'êtes pas sans savoir »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Règle d'Or (Architecture)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Arsenal Stylistique de la Litote &amp; de la Modalisation C2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Exprimer une pensée forte avec l'élégance du registre soutenu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2772500"/>
                <a:gridCol w="2772500"/>
                <a:gridCol w="2772500"/>
                <a:gridCol w="2772500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TOURNURE_C2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STRUCTURE_GRAMMATICALE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SENS_IMPLICITE_REEL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EXEMPLE_EN_CONTEXTE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Ne pas être sans + Inf.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Négation + &lt;i&gt;sans&lt;/i&gt; + &lt;i&gt;savoir / rappeler&lt;/i&gt;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Savoir parfaitement / Rappeler fortement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Cette œuvre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n'est pas sans rappeler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Proust.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Ne pas manquer de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Négation + &lt;i&gt;manquer de&lt;/i&gt; + Nom / Inf.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Avoir beaucoup de / Faire assurément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Ce rapport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ne manquera pas de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susciter le débat.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Pour le moins + Adj.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Locution adverbiale d'atténuation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Extrêmement / Très (souvent ironique)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Ses conclusions sont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pour le moins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audacieuses.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Laisser à désirer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Locution verbale euphémique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Être insuffisant ou médiocre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La rigueur méthodologique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laisse parfois à désirer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Après « Il semble que » (sans pronom COI), on utilise le subjonctif : « Il semble qu'il ait raison » vs « Il me semble qu'il a raison »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Nuances Modales : Il semble que vs Il me semble que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L'Épistémique Subtil : Subjonctif d'Apparence vs Indicatif de Conviction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La présence ou l'absence du pronom COI (me, te, lui) bascule le mode verbal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IL SEMBLE QUE + SUBJONCTIF (Doute / Apparence)  |  IL ME SEMBLE QUE + INDICATIF (Opinion personnelle)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EXPRESSION BRUTALE / DIRECTE (B1)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Ce paragraphe est confus et mal écrit.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REFORMULATION ACADÉMIQUE &amp; DIPLOMATIQUE (C2)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Ce passage </a:t>
            </a:r>
            <a:r>
              <a:rPr lang="fr-FR" sz="1400" b="1" dirty="0">
                <a:solidFill>
                  <a:srgbClr val="4ADE80"/>
                </a:solidFill>
              </a:rPr>
              <a:t>gagnerait à être clarifié</a:t>
            </a:r>
            <a:r>
              <a:rPr lang="fr-FR" sz="1400" dirty="0">
                <a:solidFill>
                  <a:srgbClr val="FFFFFF"/>
                </a:solidFill>
              </a:rPr>
              <a:t> tant sa structure </a:t>
            </a:r>
            <a:r>
              <a:rPr lang="fr-FR" sz="1400" b="1" dirty="0">
                <a:solidFill>
                  <a:srgbClr val="4ADE80"/>
                </a:solidFill>
              </a:rPr>
              <a:t>demeure perfectible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EXPRESSION BRUTALE / DIRECTE (B1)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Vous savez très bien que c'est illégal.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REFORMULATION ACADÉMIQUE &amp; DIPLOMATIQUE (C2)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Vous </a:t>
            </a:r>
            <a:r>
              <a:rPr lang="fr-FR" sz="1400" b="1" dirty="0">
                <a:solidFill>
                  <a:srgbClr val="4ADE80"/>
                </a:solidFill>
              </a:rPr>
              <a:t>n'êtes pas sans savoir que</a:t>
            </a:r>
            <a:r>
              <a:rPr lang="fr-FR" sz="1400" dirty="0">
                <a:solidFill>
                  <a:srgbClr val="FFFFFF"/>
                </a:solidFill>
              </a:rPr>
              <a:t> cette disposition </a:t>
            </a:r>
            <a:r>
              <a:rPr lang="fr-FR" sz="1400" b="1" dirty="0">
                <a:solidFill>
                  <a:srgbClr val="4ADE80"/>
                </a:solidFill>
              </a:rPr>
              <a:t>soulève des réserves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EXPRESSION BRUTALE / DIRECTE (B1)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Je pense que cette hypothèse est fausse.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REFORMULATION ACADÉMIQUE &amp; DIPLOMATIQUE (C2)</a:t>
            </a:r>
          </a:p>
          <a:p>
            <a:r>
              <a:rPr lang="fr-FR" sz="1400" b="1" dirty="0">
                <a:solidFill>
                  <a:srgbClr val="4ADE80"/>
                </a:solidFill>
              </a:rPr>
              <a:t>Tout porte à croire que</a:t>
            </a:r>
            <a:r>
              <a:rPr lang="fr-FR" sz="1400" dirty="0">
                <a:solidFill>
                  <a:srgbClr val="FFFFFF"/>
                </a:solidFill>
              </a:rPr>
              <a:t> cette hypothèse </a:t>
            </a:r>
            <a:r>
              <a:rPr lang="fr-FR" sz="1400" b="1" dirty="0">
                <a:solidFill>
                  <a:srgbClr val="4ADE80"/>
                </a:solidFill>
              </a:rPr>
              <a:t>ne saurait</a:t>
            </a:r>
            <a:r>
              <a:rPr lang="fr-FR" sz="1400" dirty="0">
                <a:solidFill>
                  <a:srgbClr val="FFFFFF"/>
                </a:solidFill>
              </a:rPr>
              <a:t> résister à l'examen.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« Ne saurait + infinitif » (conditionnel du verbe savoir sans « pas » !) est l'équivalent C2 noble de « ne peut absolument pas »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Piège Classique vs Règle Juste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Contresens Classiques vs Haute Maîtrise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Éviter les doubles négations fautives qui inversent le sens voulu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TEST</a:t>
            </a:r>
          </a:p>
          <a:p>
            <a:r>
              <a:rPr lang="fr-FR" sz="1400" dirty="0">
                <a:solidFill>
                  <a:srgbClr val="E2E8F0"/>
                </a:solidFill>
              </a:rPr>
              <a:t>❌ Vous n'êtes pas sans ignorer cette règle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VERDICT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Vous </a:t>
            </a:r>
            <a:r>
              <a:rPr lang="fr-FR" sz="1400" b="1" dirty="0">
                <a:solidFill>
                  <a:srgbClr val="4ADE80"/>
                </a:solidFill>
              </a:rPr>
              <a:t>n'êtes pas sans savoir</a:t>
            </a:r>
            <a:r>
              <a:rPr lang="fr-FR" sz="1400" dirty="0">
                <a:solidFill>
                  <a:srgbClr val="ECFDF5"/>
                </a:solidFill>
              </a:rPr>
              <a:t> (ou : &lt;i&gt;Vous n'ignorez pas&lt;/i&gt;) cette règle !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TEST</a:t>
            </a:r>
          </a:p>
          <a:p>
            <a:r>
              <a:rPr lang="fr-FR" sz="1400" dirty="0">
                <a:solidFill>
                  <a:srgbClr val="E2E8F0"/>
                </a:solidFill>
              </a:rPr>
              <a:t>❌ Il semble que le ministre a démissionné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VERDICT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Il semble que le ministre </a:t>
            </a:r>
            <a:r>
              <a:rPr lang="fr-FR" sz="1400" b="1" dirty="0">
                <a:solidFill>
                  <a:srgbClr val="4ADE80"/>
                </a:solidFill>
              </a:rPr>
              <a:t>ait</a:t>
            </a:r>
            <a:r>
              <a:rPr lang="fr-FR" sz="1400" dirty="0">
                <a:solidFill>
                  <a:srgbClr val="ECFDF5"/>
                </a:solidFill>
              </a:rPr>
              <a:t> démissionné (&lt;i&gt;il semble que&lt;/i&gt; + subjonctif)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TEST</a:t>
            </a:r>
          </a:p>
          <a:p>
            <a:r>
              <a:rPr lang="fr-FR" sz="1400" dirty="0">
                <a:solidFill>
                  <a:srgbClr val="E2E8F0"/>
                </a:solidFill>
              </a:rPr>
              <a:t>Élégance suprême : « Ne saurait » (sans pas !)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VERDICT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On </a:t>
            </a:r>
            <a:r>
              <a:rPr lang="fr-FR" sz="1400" b="1" dirty="0">
                <a:solidFill>
                  <a:srgbClr val="4ADE80"/>
                </a:solidFill>
              </a:rPr>
              <a:t>ne saurait</a:t>
            </a:r>
            <a:r>
              <a:rPr lang="fr-FR" sz="1400" dirty="0">
                <a:solidFill>
                  <a:srgbClr val="ECFDF5"/>
                </a:solidFill>
              </a:rPr>
              <a:t> trop insister sur l'importance de ce principe.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Avec « on ne saurait » (verbe savoir au conditionnel d'impossibilité), on n'ajoute JAMAIS « pas » : c'est la négation noble par excellence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C2.4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À Vous de Jouer !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Défi Interactif des Mascottes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Transforme ou complète ces énoncés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Corrige le pléonasme/contresens : « Comme vous n'êtes pas sans l'ignorer, le délai expire demain.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Comme vous n'êtes pas sans le savoir (ou : Comme vous ne l'ignorez pas)... »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Choisis le mode : « Il semble que les négociations ______ (aboutir) enfin.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aient abouti / aboutissent (il semble que + subjonctif)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Reformule avec « ne saurait » : « On ne peut pas tolérer une telle négligence.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On ne saurait tolérer une telle négligence. »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Ne pas être sans savoir (jamais ignorer !) | Il semble que + Subj vs Il me semble que + Ind | On ne saurait (sans pas)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Félicitations ! Tu maîtrises les plus hauts sommets de la stylistique et de la rhétorique française C2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C2.4 — La Modalisation, la Litote &amp; l'Atténuation Rhétorique</dc:title>
  <dc:creator>Bonjou French Learning — Renard &amp; Hermeline</dc:creator>
  <dc:description>Dire moins pour suggérer davantage : double négation, conditionnel épistémique et diplomatie</dc:description>
</cp:coreProperties>
</file>